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3"/>
  </p:notesMasterIdLst>
  <p:handoutMasterIdLst>
    <p:handoutMasterId r:id="rId44"/>
  </p:handoutMasterIdLst>
  <p:sldIdLst>
    <p:sldId id="256" r:id="rId2"/>
    <p:sldId id="279" r:id="rId3"/>
    <p:sldId id="257" r:id="rId4"/>
    <p:sldId id="275" r:id="rId5"/>
    <p:sldId id="276" r:id="rId6"/>
    <p:sldId id="293" r:id="rId7"/>
    <p:sldId id="289" r:id="rId8"/>
    <p:sldId id="288" r:id="rId9"/>
    <p:sldId id="290" r:id="rId10"/>
    <p:sldId id="292" r:id="rId11"/>
    <p:sldId id="291" r:id="rId12"/>
    <p:sldId id="258" r:id="rId13"/>
    <p:sldId id="260" r:id="rId14"/>
    <p:sldId id="295" r:id="rId15"/>
    <p:sldId id="305" r:id="rId16"/>
    <p:sldId id="303" r:id="rId17"/>
    <p:sldId id="300" r:id="rId18"/>
    <p:sldId id="306" r:id="rId19"/>
    <p:sldId id="302" r:id="rId20"/>
    <p:sldId id="304" r:id="rId21"/>
    <p:sldId id="280" r:id="rId22"/>
    <p:sldId id="294" r:id="rId23"/>
    <p:sldId id="286" r:id="rId24"/>
    <p:sldId id="259" r:id="rId25"/>
    <p:sldId id="287" r:id="rId26"/>
    <p:sldId id="298" r:id="rId27"/>
    <p:sldId id="282" r:id="rId28"/>
    <p:sldId id="261" r:id="rId29"/>
    <p:sldId id="262" r:id="rId30"/>
    <p:sldId id="266" r:id="rId31"/>
    <p:sldId id="267" r:id="rId32"/>
    <p:sldId id="268" r:id="rId33"/>
    <p:sldId id="269" r:id="rId34"/>
    <p:sldId id="299" r:id="rId35"/>
    <p:sldId id="278" r:id="rId36"/>
    <p:sldId id="270" r:id="rId37"/>
    <p:sldId id="271" r:id="rId38"/>
    <p:sldId id="284" r:id="rId39"/>
    <p:sldId id="297" r:id="rId40"/>
    <p:sldId id="283" r:id="rId41"/>
    <p:sldId id="272" r:id="rId42"/>
  </p:sldIdLst>
  <p:sldSz cx="9144000" cy="6858000" type="screen4x3"/>
  <p:notesSz cx="6858000" cy="9118600"/>
  <p:defaultTextStyle>
    <a:defPPr>
      <a:defRPr lang="en-GB"/>
    </a:defPPr>
    <a:lvl1pPr algn="l" defTabSz="457200" rtl="0" fontAlgn="base">
      <a:lnSpc>
        <a:spcPct val="86000"/>
      </a:lnSpc>
      <a:spcBef>
        <a:spcPct val="0"/>
      </a:spcBef>
      <a:spcAft>
        <a:spcPct val="0"/>
      </a:spcAft>
      <a:buClr>
        <a:srgbClr val="FFFFFF"/>
      </a:buClr>
      <a:buSzPct val="100000"/>
      <a:buFont typeface="Times New Roman" pitchFamily="18" charset="0"/>
      <a:defRPr sz="2400" kern="1200">
        <a:solidFill>
          <a:schemeClr val="bg1"/>
        </a:solidFill>
        <a:latin typeface="Times New Roman" pitchFamily="18" charset="0"/>
        <a:ea typeface="+mn-ea"/>
        <a:cs typeface="+mn-cs"/>
      </a:defRPr>
    </a:lvl1pPr>
    <a:lvl2pPr marL="457200" algn="l" defTabSz="457200" rtl="0" fontAlgn="base">
      <a:lnSpc>
        <a:spcPct val="86000"/>
      </a:lnSpc>
      <a:spcBef>
        <a:spcPct val="0"/>
      </a:spcBef>
      <a:spcAft>
        <a:spcPct val="0"/>
      </a:spcAft>
      <a:buClr>
        <a:srgbClr val="FFFFFF"/>
      </a:buClr>
      <a:buSzPct val="100000"/>
      <a:buFont typeface="Times New Roman" pitchFamily="18" charset="0"/>
      <a:defRPr sz="2400" kern="1200">
        <a:solidFill>
          <a:schemeClr val="bg1"/>
        </a:solidFill>
        <a:latin typeface="Times New Roman" pitchFamily="18" charset="0"/>
        <a:ea typeface="+mn-ea"/>
        <a:cs typeface="+mn-cs"/>
      </a:defRPr>
    </a:lvl2pPr>
    <a:lvl3pPr marL="914400" algn="l" defTabSz="457200" rtl="0" fontAlgn="base">
      <a:lnSpc>
        <a:spcPct val="86000"/>
      </a:lnSpc>
      <a:spcBef>
        <a:spcPct val="0"/>
      </a:spcBef>
      <a:spcAft>
        <a:spcPct val="0"/>
      </a:spcAft>
      <a:buClr>
        <a:srgbClr val="FFFFFF"/>
      </a:buClr>
      <a:buSzPct val="100000"/>
      <a:buFont typeface="Times New Roman" pitchFamily="18" charset="0"/>
      <a:defRPr sz="2400" kern="1200">
        <a:solidFill>
          <a:schemeClr val="bg1"/>
        </a:solidFill>
        <a:latin typeface="Times New Roman" pitchFamily="18" charset="0"/>
        <a:ea typeface="+mn-ea"/>
        <a:cs typeface="+mn-cs"/>
      </a:defRPr>
    </a:lvl3pPr>
    <a:lvl4pPr marL="1371600" algn="l" defTabSz="457200" rtl="0" fontAlgn="base">
      <a:lnSpc>
        <a:spcPct val="86000"/>
      </a:lnSpc>
      <a:spcBef>
        <a:spcPct val="0"/>
      </a:spcBef>
      <a:spcAft>
        <a:spcPct val="0"/>
      </a:spcAft>
      <a:buClr>
        <a:srgbClr val="FFFFFF"/>
      </a:buClr>
      <a:buSzPct val="100000"/>
      <a:buFont typeface="Times New Roman" pitchFamily="18" charset="0"/>
      <a:defRPr sz="2400" kern="1200">
        <a:solidFill>
          <a:schemeClr val="bg1"/>
        </a:solidFill>
        <a:latin typeface="Times New Roman" pitchFamily="18" charset="0"/>
        <a:ea typeface="+mn-ea"/>
        <a:cs typeface="+mn-cs"/>
      </a:defRPr>
    </a:lvl4pPr>
    <a:lvl5pPr marL="1828800" algn="l" defTabSz="457200" rtl="0" fontAlgn="base">
      <a:lnSpc>
        <a:spcPct val="86000"/>
      </a:lnSpc>
      <a:spcBef>
        <a:spcPct val="0"/>
      </a:spcBef>
      <a:spcAft>
        <a:spcPct val="0"/>
      </a:spcAft>
      <a:buClr>
        <a:srgbClr val="FFFFFF"/>
      </a:buClr>
      <a:buSzPct val="100000"/>
      <a:buFont typeface="Times New Roman" pitchFamily="18" charset="0"/>
      <a:defRPr sz="2400" kern="1200">
        <a:solidFill>
          <a:schemeClr val="bg1"/>
        </a:solidFill>
        <a:latin typeface="Times New Roman" pitchFamily="18" charset="0"/>
        <a:ea typeface="+mn-ea"/>
        <a:cs typeface="+mn-cs"/>
      </a:defRPr>
    </a:lvl5pPr>
    <a:lvl6pPr marL="2286000" algn="l" defTabSz="914400" rtl="0" eaLnBrk="1" latinLnBrk="0" hangingPunct="1">
      <a:defRPr sz="2400" kern="1200">
        <a:solidFill>
          <a:schemeClr val="bg1"/>
        </a:solidFill>
        <a:latin typeface="Times New Roman" pitchFamily="18" charset="0"/>
        <a:ea typeface="+mn-ea"/>
        <a:cs typeface="+mn-cs"/>
      </a:defRPr>
    </a:lvl6pPr>
    <a:lvl7pPr marL="2743200" algn="l" defTabSz="914400" rtl="0" eaLnBrk="1" latinLnBrk="0" hangingPunct="1">
      <a:defRPr sz="2400" kern="1200">
        <a:solidFill>
          <a:schemeClr val="bg1"/>
        </a:solidFill>
        <a:latin typeface="Times New Roman" pitchFamily="18" charset="0"/>
        <a:ea typeface="+mn-ea"/>
        <a:cs typeface="+mn-cs"/>
      </a:defRPr>
    </a:lvl7pPr>
    <a:lvl8pPr marL="3200400" algn="l" defTabSz="914400" rtl="0" eaLnBrk="1" latinLnBrk="0" hangingPunct="1">
      <a:defRPr sz="2400" kern="1200">
        <a:solidFill>
          <a:schemeClr val="bg1"/>
        </a:solidFill>
        <a:latin typeface="Times New Roman" pitchFamily="18" charset="0"/>
        <a:ea typeface="+mn-ea"/>
        <a:cs typeface="+mn-cs"/>
      </a:defRPr>
    </a:lvl8pPr>
    <a:lvl9pPr marL="3657600" algn="l" defTabSz="914400" rtl="0" eaLnBrk="1" latinLnBrk="0" hangingPunct="1">
      <a:defRPr sz="2400" kern="1200">
        <a:solidFill>
          <a:schemeClr val="bg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1E782F"/>
    <a:srgbClr val="000000"/>
    <a:srgbClr val="F2550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22292" autoAdjust="0"/>
    <p:restoredTop sz="94660" autoAdjust="0"/>
  </p:normalViewPr>
  <p:slideViewPr>
    <p:cSldViewPr>
      <p:cViewPr varScale="1">
        <p:scale>
          <a:sx n="105" d="100"/>
          <a:sy n="105" d="100"/>
        </p:scale>
        <p:origin x="-234" y="-90"/>
      </p:cViewPr>
      <p:guideLst>
        <p:guide orient="horz" pos="2160"/>
        <p:guide pos="2880"/>
      </p:guideLst>
    </p:cSldViewPr>
  </p:slideViewPr>
  <p:outlineViewPr>
    <p:cViewPr varScale="1">
      <p:scale>
        <a:sx n="170" d="200"/>
        <a:sy n="170" d="200"/>
      </p:scale>
      <p:origin x="0" y="52536"/>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A09B24-95D4-4B3D-8534-77A202141197}" type="doc">
      <dgm:prSet loTypeId="urn:microsoft.com/office/officeart/2005/8/layout/process2" loCatId="process" qsTypeId="urn:microsoft.com/office/officeart/2005/8/quickstyle/simple1" qsCatId="simple" csTypeId="urn:microsoft.com/office/officeart/2005/8/colors/accent1_2" csCatId="accent1" phldr="1"/>
      <dgm:spPr/>
    </dgm:pt>
    <dgm:pt modelId="{348E0CA5-E6B5-43B0-8F5F-566EA7612375}">
      <dgm:prSet phldrT="[Text]"/>
      <dgm:spPr>
        <a:solidFill>
          <a:srgbClr val="000000"/>
        </a:solidFill>
      </dgm:spPr>
      <dgm:t>
        <a:bodyPr/>
        <a:lstStyle/>
        <a:p>
          <a:r>
            <a:rPr lang="en-GB" b="1" dirty="0" smtClean="0">
              <a:ln>
                <a:solidFill>
                  <a:srgbClr val="F2550E"/>
                </a:solidFill>
              </a:ln>
              <a:effectLst>
                <a:outerShdw blurRad="38100" dist="38100" dir="2700000" algn="tl">
                  <a:srgbClr val="000000"/>
                </a:outerShdw>
              </a:effectLst>
            </a:rPr>
            <a:t>Containment and Recovery of Oil Spill </a:t>
          </a:r>
          <a:endParaRPr lang="en-US" dirty="0"/>
        </a:p>
      </dgm:t>
    </dgm:pt>
    <dgm:pt modelId="{C86D0732-340B-42A6-A0B0-7754CA8A12B5}" type="parTrans" cxnId="{49AE0099-0D8E-4DB7-B2A6-F9E4F3058061}">
      <dgm:prSet/>
      <dgm:spPr/>
      <dgm:t>
        <a:bodyPr/>
        <a:lstStyle/>
        <a:p>
          <a:endParaRPr lang="en-US"/>
        </a:p>
      </dgm:t>
    </dgm:pt>
    <dgm:pt modelId="{3C33653F-04EA-47F1-969C-7CB2BBAC103F}" type="sibTrans" cxnId="{49AE0099-0D8E-4DB7-B2A6-F9E4F3058061}">
      <dgm:prSet/>
      <dgm:spPr/>
      <dgm:t>
        <a:bodyPr/>
        <a:lstStyle/>
        <a:p>
          <a:endParaRPr lang="en-US"/>
        </a:p>
      </dgm:t>
    </dgm:pt>
    <dgm:pt modelId="{F15B0F50-F528-4703-89DD-26C87C860723}">
      <dgm:prSet phldrT="[Text]"/>
      <dgm:spPr>
        <a:solidFill>
          <a:srgbClr val="1E782F"/>
        </a:solidFill>
      </dgm:spPr>
      <dgm:t>
        <a:bodyPr/>
        <a:lstStyle/>
        <a:p>
          <a:r>
            <a:rPr lang="en-GB" b="1" dirty="0" smtClean="0">
              <a:ln>
                <a:solidFill>
                  <a:srgbClr val="F2550E"/>
                </a:solidFill>
              </a:ln>
              <a:effectLst>
                <a:outerShdw blurRad="38100" dist="38100" dir="2700000" algn="tl">
                  <a:srgbClr val="000000"/>
                </a:outerShdw>
              </a:effectLst>
              <a:latin typeface="+mn-lt"/>
            </a:rPr>
            <a:t>Rapid Deployment of Methane Digesters in Proximity to Oil Spill</a:t>
          </a:r>
          <a:endParaRPr lang="en-US" dirty="0"/>
        </a:p>
      </dgm:t>
    </dgm:pt>
    <dgm:pt modelId="{D1EE55B9-E3F1-4D3C-821E-8887DD7B4B97}" type="parTrans" cxnId="{6F089C48-0F2E-4D58-9EC1-9A0F46880D19}">
      <dgm:prSet/>
      <dgm:spPr/>
      <dgm:t>
        <a:bodyPr/>
        <a:lstStyle/>
        <a:p>
          <a:endParaRPr lang="en-US"/>
        </a:p>
      </dgm:t>
    </dgm:pt>
    <dgm:pt modelId="{F9520F64-A6EC-422F-8F4F-429CED523900}" type="sibTrans" cxnId="{6F089C48-0F2E-4D58-9EC1-9A0F46880D19}">
      <dgm:prSet/>
      <dgm:spPr/>
      <dgm:t>
        <a:bodyPr/>
        <a:lstStyle/>
        <a:p>
          <a:endParaRPr lang="en-US"/>
        </a:p>
      </dgm:t>
    </dgm:pt>
    <dgm:pt modelId="{0B030ADE-ABFC-42A5-81B0-B4F2E602FC12}">
      <dgm:prSet phldrT="[Text]"/>
      <dgm:spPr>
        <a:solidFill>
          <a:srgbClr val="0070C0"/>
        </a:solidFill>
      </dgm:spPr>
      <dgm:t>
        <a:bodyPr/>
        <a:lstStyle/>
        <a:p>
          <a:r>
            <a:rPr lang="en-GB" b="1" dirty="0" smtClean="0">
              <a:ln>
                <a:solidFill>
                  <a:srgbClr val="F2550E"/>
                </a:solidFill>
              </a:ln>
              <a:effectLst>
                <a:outerShdw blurRad="38100" dist="38100" dir="2700000" algn="tl">
                  <a:srgbClr val="000000"/>
                </a:outerShdw>
              </a:effectLst>
              <a:latin typeface="+mn-lt"/>
            </a:rPr>
            <a:t>Injection of liquid effluent into stranded oil reserves and/or low performing wells</a:t>
          </a:r>
          <a:endParaRPr lang="en-US" dirty="0"/>
        </a:p>
      </dgm:t>
    </dgm:pt>
    <dgm:pt modelId="{0533F3BF-8D1A-4554-B7C2-FF1A2FB3A22F}" type="parTrans" cxnId="{1BCADF10-AA95-4AA1-A8F1-5F26ED85CD0D}">
      <dgm:prSet/>
      <dgm:spPr/>
      <dgm:t>
        <a:bodyPr/>
        <a:lstStyle/>
        <a:p>
          <a:endParaRPr lang="en-US"/>
        </a:p>
      </dgm:t>
    </dgm:pt>
    <dgm:pt modelId="{7A9D10A6-5E65-4029-8970-1FAACBC9CA6C}" type="sibTrans" cxnId="{1BCADF10-AA95-4AA1-A8F1-5F26ED85CD0D}">
      <dgm:prSet/>
      <dgm:spPr/>
      <dgm:t>
        <a:bodyPr/>
        <a:lstStyle/>
        <a:p>
          <a:endParaRPr lang="en-US"/>
        </a:p>
      </dgm:t>
    </dgm:pt>
    <dgm:pt modelId="{F264FD07-C80E-4D24-8F3E-383AC809CD7C}" type="pres">
      <dgm:prSet presAssocID="{1BA09B24-95D4-4B3D-8534-77A202141197}" presName="linearFlow" presStyleCnt="0">
        <dgm:presLayoutVars>
          <dgm:resizeHandles val="exact"/>
        </dgm:presLayoutVars>
      </dgm:prSet>
      <dgm:spPr/>
    </dgm:pt>
    <dgm:pt modelId="{E72808D2-A0E8-466D-A9EF-A61D97364A06}" type="pres">
      <dgm:prSet presAssocID="{348E0CA5-E6B5-43B0-8F5F-566EA7612375}" presName="node" presStyleLbl="node1" presStyleIdx="0" presStyleCnt="3">
        <dgm:presLayoutVars>
          <dgm:bulletEnabled val="1"/>
        </dgm:presLayoutVars>
      </dgm:prSet>
      <dgm:spPr/>
      <dgm:t>
        <a:bodyPr/>
        <a:lstStyle/>
        <a:p>
          <a:endParaRPr lang="en-US"/>
        </a:p>
      </dgm:t>
    </dgm:pt>
    <dgm:pt modelId="{9B65E553-B5D3-45FA-B36F-BD3F7421D4BB}" type="pres">
      <dgm:prSet presAssocID="{3C33653F-04EA-47F1-969C-7CB2BBAC103F}" presName="sibTrans" presStyleLbl="sibTrans2D1" presStyleIdx="0" presStyleCnt="2"/>
      <dgm:spPr/>
    </dgm:pt>
    <dgm:pt modelId="{E324C5AC-B8AA-408D-8009-D43529A094EA}" type="pres">
      <dgm:prSet presAssocID="{3C33653F-04EA-47F1-969C-7CB2BBAC103F}" presName="connectorText" presStyleLbl="sibTrans2D1" presStyleIdx="0" presStyleCnt="2"/>
      <dgm:spPr/>
    </dgm:pt>
    <dgm:pt modelId="{45D2ECF6-6758-44F0-A4DB-15E1637E2C8C}" type="pres">
      <dgm:prSet presAssocID="{F15B0F50-F528-4703-89DD-26C87C860723}" presName="node" presStyleLbl="node1" presStyleIdx="1" presStyleCnt="3">
        <dgm:presLayoutVars>
          <dgm:bulletEnabled val="1"/>
        </dgm:presLayoutVars>
      </dgm:prSet>
      <dgm:spPr/>
      <dgm:t>
        <a:bodyPr/>
        <a:lstStyle/>
        <a:p>
          <a:endParaRPr lang="en-US"/>
        </a:p>
      </dgm:t>
    </dgm:pt>
    <dgm:pt modelId="{EAB126D6-01EA-4082-96D2-B05ABB1B2F44}" type="pres">
      <dgm:prSet presAssocID="{F9520F64-A6EC-422F-8F4F-429CED523900}" presName="sibTrans" presStyleLbl="sibTrans2D1" presStyleIdx="1" presStyleCnt="2"/>
      <dgm:spPr/>
    </dgm:pt>
    <dgm:pt modelId="{1BE270A5-4F39-4698-9CFA-C652BF9A7B1F}" type="pres">
      <dgm:prSet presAssocID="{F9520F64-A6EC-422F-8F4F-429CED523900}" presName="connectorText" presStyleLbl="sibTrans2D1" presStyleIdx="1" presStyleCnt="2"/>
      <dgm:spPr/>
    </dgm:pt>
    <dgm:pt modelId="{59F8AAF6-D0ED-426F-AE92-982255EB39C8}" type="pres">
      <dgm:prSet presAssocID="{0B030ADE-ABFC-42A5-81B0-B4F2E602FC12}" presName="node" presStyleLbl="node1" presStyleIdx="2" presStyleCnt="3">
        <dgm:presLayoutVars>
          <dgm:bulletEnabled val="1"/>
        </dgm:presLayoutVars>
      </dgm:prSet>
      <dgm:spPr/>
      <dgm:t>
        <a:bodyPr/>
        <a:lstStyle/>
        <a:p>
          <a:endParaRPr lang="en-US"/>
        </a:p>
      </dgm:t>
    </dgm:pt>
  </dgm:ptLst>
  <dgm:cxnLst>
    <dgm:cxn modelId="{AD7F5223-A284-4ABA-BCC1-70F5FC3B7F78}" type="presOf" srcId="{348E0CA5-E6B5-43B0-8F5F-566EA7612375}" destId="{E72808D2-A0E8-466D-A9EF-A61D97364A06}" srcOrd="0" destOrd="0" presId="urn:microsoft.com/office/officeart/2005/8/layout/process2"/>
    <dgm:cxn modelId="{C195B18B-E74B-499D-81A9-89572321DAEE}" type="presOf" srcId="{0B030ADE-ABFC-42A5-81B0-B4F2E602FC12}" destId="{59F8AAF6-D0ED-426F-AE92-982255EB39C8}" srcOrd="0" destOrd="0" presId="urn:microsoft.com/office/officeart/2005/8/layout/process2"/>
    <dgm:cxn modelId="{44C5BC40-6E8D-4156-A807-71530E084FC0}" type="presOf" srcId="{F9520F64-A6EC-422F-8F4F-429CED523900}" destId="{1BE270A5-4F39-4698-9CFA-C652BF9A7B1F}" srcOrd="1" destOrd="0" presId="urn:microsoft.com/office/officeart/2005/8/layout/process2"/>
    <dgm:cxn modelId="{6A3392E5-306D-4704-97D1-4DA3EF6F1C62}" type="presOf" srcId="{3C33653F-04EA-47F1-969C-7CB2BBAC103F}" destId="{E324C5AC-B8AA-408D-8009-D43529A094EA}" srcOrd="1" destOrd="0" presId="urn:microsoft.com/office/officeart/2005/8/layout/process2"/>
    <dgm:cxn modelId="{49AE0099-0D8E-4DB7-B2A6-F9E4F3058061}" srcId="{1BA09B24-95D4-4B3D-8534-77A202141197}" destId="{348E0CA5-E6B5-43B0-8F5F-566EA7612375}" srcOrd="0" destOrd="0" parTransId="{C86D0732-340B-42A6-A0B0-7754CA8A12B5}" sibTransId="{3C33653F-04EA-47F1-969C-7CB2BBAC103F}"/>
    <dgm:cxn modelId="{A722D284-B55E-4E74-A833-73E7BB110B47}" type="presOf" srcId="{F9520F64-A6EC-422F-8F4F-429CED523900}" destId="{EAB126D6-01EA-4082-96D2-B05ABB1B2F44}" srcOrd="0" destOrd="0" presId="urn:microsoft.com/office/officeart/2005/8/layout/process2"/>
    <dgm:cxn modelId="{1BCADF10-AA95-4AA1-A8F1-5F26ED85CD0D}" srcId="{1BA09B24-95D4-4B3D-8534-77A202141197}" destId="{0B030ADE-ABFC-42A5-81B0-B4F2E602FC12}" srcOrd="2" destOrd="0" parTransId="{0533F3BF-8D1A-4554-B7C2-FF1A2FB3A22F}" sibTransId="{7A9D10A6-5E65-4029-8970-1FAACBC9CA6C}"/>
    <dgm:cxn modelId="{7A5FBB70-0889-4B4A-BB4B-007BEC25BD32}" type="presOf" srcId="{3C33653F-04EA-47F1-969C-7CB2BBAC103F}" destId="{9B65E553-B5D3-45FA-B36F-BD3F7421D4BB}" srcOrd="0" destOrd="0" presId="urn:microsoft.com/office/officeart/2005/8/layout/process2"/>
    <dgm:cxn modelId="{6D4B8CBC-EC87-403E-AF43-EF8EBE66A018}" type="presOf" srcId="{F15B0F50-F528-4703-89DD-26C87C860723}" destId="{45D2ECF6-6758-44F0-A4DB-15E1637E2C8C}" srcOrd="0" destOrd="0" presId="urn:microsoft.com/office/officeart/2005/8/layout/process2"/>
    <dgm:cxn modelId="{B80ABF72-8968-4EB6-B74E-F5384ED2FDA9}" type="presOf" srcId="{1BA09B24-95D4-4B3D-8534-77A202141197}" destId="{F264FD07-C80E-4D24-8F3E-383AC809CD7C}" srcOrd="0" destOrd="0" presId="urn:microsoft.com/office/officeart/2005/8/layout/process2"/>
    <dgm:cxn modelId="{6F089C48-0F2E-4D58-9EC1-9A0F46880D19}" srcId="{1BA09B24-95D4-4B3D-8534-77A202141197}" destId="{F15B0F50-F528-4703-89DD-26C87C860723}" srcOrd="1" destOrd="0" parTransId="{D1EE55B9-E3F1-4D3C-821E-8887DD7B4B97}" sibTransId="{F9520F64-A6EC-422F-8F4F-429CED523900}"/>
    <dgm:cxn modelId="{33C505CF-BB8F-41B3-B097-4C31703A960A}" type="presParOf" srcId="{F264FD07-C80E-4D24-8F3E-383AC809CD7C}" destId="{E72808D2-A0E8-466D-A9EF-A61D97364A06}" srcOrd="0" destOrd="0" presId="urn:microsoft.com/office/officeart/2005/8/layout/process2"/>
    <dgm:cxn modelId="{5CD0E404-FA6A-482F-9B6B-1D94A5CCA6CD}" type="presParOf" srcId="{F264FD07-C80E-4D24-8F3E-383AC809CD7C}" destId="{9B65E553-B5D3-45FA-B36F-BD3F7421D4BB}" srcOrd="1" destOrd="0" presId="urn:microsoft.com/office/officeart/2005/8/layout/process2"/>
    <dgm:cxn modelId="{2075600B-5828-49B8-AA0E-FD7D4B16E548}" type="presParOf" srcId="{9B65E553-B5D3-45FA-B36F-BD3F7421D4BB}" destId="{E324C5AC-B8AA-408D-8009-D43529A094EA}" srcOrd="0" destOrd="0" presId="urn:microsoft.com/office/officeart/2005/8/layout/process2"/>
    <dgm:cxn modelId="{D618C364-A975-4CAE-80F9-310504E95930}" type="presParOf" srcId="{F264FD07-C80E-4D24-8F3E-383AC809CD7C}" destId="{45D2ECF6-6758-44F0-A4DB-15E1637E2C8C}" srcOrd="2" destOrd="0" presId="urn:microsoft.com/office/officeart/2005/8/layout/process2"/>
    <dgm:cxn modelId="{AAD21342-A94A-4B56-9F4B-062AA884C5EF}" type="presParOf" srcId="{F264FD07-C80E-4D24-8F3E-383AC809CD7C}" destId="{EAB126D6-01EA-4082-96D2-B05ABB1B2F44}" srcOrd="3" destOrd="0" presId="urn:microsoft.com/office/officeart/2005/8/layout/process2"/>
    <dgm:cxn modelId="{CC0946AC-D939-4C8D-96CC-5E99AF1B90D3}" type="presParOf" srcId="{EAB126D6-01EA-4082-96D2-B05ABB1B2F44}" destId="{1BE270A5-4F39-4698-9CFA-C652BF9A7B1F}" srcOrd="0" destOrd="0" presId="urn:microsoft.com/office/officeart/2005/8/layout/process2"/>
    <dgm:cxn modelId="{D8F708C4-5B8E-44E9-B07F-0515338A9A00}" type="presParOf" srcId="{F264FD07-C80E-4D24-8F3E-383AC809CD7C}" destId="{59F8AAF6-D0ED-426F-AE92-982255EB39C8}" srcOrd="4" destOrd="0" presId="urn:microsoft.com/office/officeart/2005/8/layout/process2"/>
  </dgm:cxnLst>
  <dgm:bg/>
  <dgm:whole/>
</dgm:dataModel>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56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5613"/>
          </a:xfrm>
          <a:prstGeom prst="rect">
            <a:avLst/>
          </a:prstGeom>
        </p:spPr>
        <p:txBody>
          <a:bodyPr vert="horz" lIns="91440" tIns="45720" rIns="91440" bIns="45720" rtlCol="0"/>
          <a:lstStyle>
            <a:lvl1pPr algn="r">
              <a:defRPr sz="1200"/>
            </a:lvl1pPr>
          </a:lstStyle>
          <a:p>
            <a:fld id="{6E4C6EBA-6427-41DF-937C-229F546BD4DD}" type="datetimeFigureOut">
              <a:rPr lang="en-US" smtClean="0"/>
              <a:pPr/>
              <a:t>1/24/2011</a:t>
            </a:fld>
            <a:endParaRPr lang="en-US"/>
          </a:p>
        </p:txBody>
      </p:sp>
      <p:sp>
        <p:nvSpPr>
          <p:cNvPr id="4" name="Footer Placeholder 3"/>
          <p:cNvSpPr>
            <a:spLocks noGrp="1"/>
          </p:cNvSpPr>
          <p:nvPr>
            <p:ph type="ftr" sz="quarter" idx="2"/>
          </p:nvPr>
        </p:nvSpPr>
        <p:spPr>
          <a:xfrm>
            <a:off x="0" y="8661400"/>
            <a:ext cx="2971800" cy="4556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61400"/>
            <a:ext cx="2971800" cy="455613"/>
          </a:xfrm>
          <a:prstGeom prst="rect">
            <a:avLst/>
          </a:prstGeom>
        </p:spPr>
        <p:txBody>
          <a:bodyPr vert="horz" lIns="91440" tIns="45720" rIns="91440" bIns="45720" rtlCol="0" anchor="b"/>
          <a:lstStyle>
            <a:lvl1pPr algn="r">
              <a:defRPr sz="1200"/>
            </a:lvl1pPr>
          </a:lstStyle>
          <a:p>
            <a:fld id="{DB3D550F-B857-496A-81C8-C1122A00C11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858000" cy="9118600"/>
          </a:xfrm>
          <a:prstGeom prst="roundRect">
            <a:avLst>
              <a:gd name="adj" fmla="val 23"/>
            </a:avLst>
          </a:prstGeom>
          <a:solidFill>
            <a:srgbClr val="FFFFFF"/>
          </a:solidFill>
          <a:ln w="9360">
            <a:noFill/>
            <a:miter lim="800000"/>
            <a:headEnd/>
            <a:tailEnd/>
          </a:ln>
          <a:effectLst/>
        </p:spPr>
        <p:txBody>
          <a:bodyPr wrap="none" anchor="ctr"/>
          <a:lstStyle/>
          <a:p>
            <a:endParaRPr lang="en-US"/>
          </a:p>
        </p:txBody>
      </p:sp>
      <p:sp>
        <p:nvSpPr>
          <p:cNvPr id="3074" name="AutoShape 2"/>
          <p:cNvSpPr>
            <a:spLocks noChangeArrowheads="1"/>
          </p:cNvSpPr>
          <p:nvPr/>
        </p:nvSpPr>
        <p:spPr bwMode="auto">
          <a:xfrm>
            <a:off x="0" y="0"/>
            <a:ext cx="6858000" cy="9118600"/>
          </a:xfrm>
          <a:prstGeom prst="roundRect">
            <a:avLst>
              <a:gd name="adj" fmla="val 23"/>
            </a:avLst>
          </a:prstGeom>
          <a:solidFill>
            <a:srgbClr val="FFFFFF"/>
          </a:solidFill>
          <a:ln w="9525">
            <a:noFill/>
            <a:round/>
            <a:headEnd/>
            <a:tailEnd/>
          </a:ln>
          <a:effectLst/>
        </p:spPr>
        <p:txBody>
          <a:bodyPr wrap="none" anchor="ctr"/>
          <a:lstStyle/>
          <a:p>
            <a:endParaRPr lang="en-US"/>
          </a:p>
        </p:txBody>
      </p:sp>
      <p:sp>
        <p:nvSpPr>
          <p:cNvPr id="3075" name="AutoShape 3"/>
          <p:cNvSpPr>
            <a:spLocks noChangeArrowheads="1"/>
          </p:cNvSpPr>
          <p:nvPr/>
        </p:nvSpPr>
        <p:spPr bwMode="auto">
          <a:xfrm>
            <a:off x="0" y="0"/>
            <a:ext cx="6858000" cy="9118600"/>
          </a:xfrm>
          <a:prstGeom prst="roundRect">
            <a:avLst>
              <a:gd name="adj" fmla="val 23"/>
            </a:avLst>
          </a:prstGeom>
          <a:solidFill>
            <a:srgbClr val="FFFFFF"/>
          </a:solidFill>
          <a:ln w="9525">
            <a:noFill/>
            <a:round/>
            <a:headEnd/>
            <a:tailEnd/>
          </a:ln>
          <a:effectLst/>
        </p:spPr>
        <p:txBody>
          <a:bodyPr wrap="none" anchor="ctr"/>
          <a:lstStyle/>
          <a:p>
            <a:endParaRPr lang="en-US"/>
          </a:p>
        </p:txBody>
      </p:sp>
      <p:sp>
        <p:nvSpPr>
          <p:cNvPr id="3076" name="Rectangle 4"/>
          <p:cNvSpPr>
            <a:spLocks noGrp="1" noChangeArrowheads="1"/>
          </p:cNvSpPr>
          <p:nvPr>
            <p:ph type="hdr"/>
          </p:nvPr>
        </p:nvSpPr>
        <p:spPr bwMode="auto">
          <a:xfrm>
            <a:off x="0" y="0"/>
            <a:ext cx="2967038"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nSpc>
                <a:spcPct val="100000"/>
              </a:lnSpc>
              <a:buClr>
                <a:srgbClr val="0000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cs typeface="Lucida Sans Unicode" pitchFamily="34" charset="0"/>
              </a:defRPr>
            </a:lvl1pPr>
          </a:lstStyle>
          <a:p>
            <a:endParaRPr lang="en-GB"/>
          </a:p>
        </p:txBody>
      </p:sp>
      <p:sp>
        <p:nvSpPr>
          <p:cNvPr id="3077" name="Rectangle 5"/>
          <p:cNvSpPr>
            <a:spLocks noGrp="1" noChangeArrowheads="1"/>
          </p:cNvSpPr>
          <p:nvPr>
            <p:ph type="dt"/>
          </p:nvPr>
        </p:nvSpPr>
        <p:spPr bwMode="auto">
          <a:xfrm>
            <a:off x="3886200" y="0"/>
            <a:ext cx="2967038"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0000"/>
              </a:lnSpc>
              <a:buClr>
                <a:srgbClr val="0000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cs typeface="Lucida Sans Unicode" pitchFamily="34" charset="0"/>
              </a:defRPr>
            </a:lvl1pPr>
          </a:lstStyle>
          <a:p>
            <a:endParaRPr lang="en-GB"/>
          </a:p>
        </p:txBody>
      </p:sp>
      <p:sp>
        <p:nvSpPr>
          <p:cNvPr id="3078" name="Rectangle 6"/>
          <p:cNvSpPr>
            <a:spLocks noGrp="1" noRot="1" noChangeAspect="1" noChangeArrowheads="1"/>
          </p:cNvSpPr>
          <p:nvPr>
            <p:ph type="sldImg"/>
          </p:nvPr>
        </p:nvSpPr>
        <p:spPr bwMode="auto">
          <a:xfrm>
            <a:off x="1150938" y="684213"/>
            <a:ext cx="4552950" cy="3413125"/>
          </a:xfrm>
          <a:prstGeom prst="rect">
            <a:avLst/>
          </a:prstGeom>
          <a:solidFill>
            <a:srgbClr val="FFFFFF"/>
          </a:solidFill>
          <a:ln w="9360">
            <a:solidFill>
              <a:srgbClr val="000000"/>
            </a:solidFill>
            <a:miter lim="800000"/>
            <a:headEnd/>
            <a:tailEnd/>
          </a:ln>
          <a:effectLst/>
        </p:spPr>
      </p:sp>
      <p:sp>
        <p:nvSpPr>
          <p:cNvPr id="3079" name="Rectangle 7"/>
          <p:cNvSpPr>
            <a:spLocks noGrp="1" noChangeArrowheads="1"/>
          </p:cNvSpPr>
          <p:nvPr>
            <p:ph type="body"/>
          </p:nvPr>
        </p:nvSpPr>
        <p:spPr bwMode="auto">
          <a:xfrm>
            <a:off x="914400" y="4330700"/>
            <a:ext cx="5024438" cy="40973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smtClean="0"/>
          </a:p>
        </p:txBody>
      </p:sp>
      <p:sp>
        <p:nvSpPr>
          <p:cNvPr id="3080" name="Rectangle 8"/>
          <p:cNvSpPr>
            <a:spLocks noGrp="1" noChangeArrowheads="1"/>
          </p:cNvSpPr>
          <p:nvPr>
            <p:ph type="ftr"/>
          </p:nvPr>
        </p:nvSpPr>
        <p:spPr bwMode="auto">
          <a:xfrm>
            <a:off x="0" y="8661400"/>
            <a:ext cx="2967038" cy="4556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nSpc>
                <a:spcPct val="100000"/>
              </a:lnSpc>
              <a:buClr>
                <a:srgbClr val="0000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cs typeface="Lucida Sans Unicode" pitchFamily="34" charset="0"/>
              </a:defRPr>
            </a:lvl1pPr>
          </a:lstStyle>
          <a:p>
            <a:endParaRPr lang="en-GB"/>
          </a:p>
        </p:txBody>
      </p:sp>
      <p:sp>
        <p:nvSpPr>
          <p:cNvPr id="3081" name="Rectangle 9"/>
          <p:cNvSpPr>
            <a:spLocks noGrp="1" noChangeArrowheads="1"/>
          </p:cNvSpPr>
          <p:nvPr>
            <p:ph type="sldNum"/>
          </p:nvPr>
        </p:nvSpPr>
        <p:spPr bwMode="auto">
          <a:xfrm>
            <a:off x="3886200" y="8661400"/>
            <a:ext cx="2967038" cy="4556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lnSpc>
                <a:spcPct val="100000"/>
              </a:lnSpc>
              <a:buClr>
                <a:srgbClr val="0000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cs typeface="Lucida Sans Unicode" pitchFamily="34" charset="0"/>
              </a:defRPr>
            </a:lvl1pPr>
          </a:lstStyle>
          <a:p>
            <a:fld id="{7370243A-746B-4D39-90A2-B2085ACEEF8E}" type="slidenum">
              <a:rPr lang="en-GB"/>
              <a:pPr/>
              <a:t>‹#›</a:t>
            </a:fld>
            <a:endParaRPr lang="en-GB"/>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CD5C48B5-BBEC-4699-B47C-16C67E87FE1D}" type="slidenum">
              <a:rPr lang="en-GB"/>
              <a:pPr/>
              <a:t>1</a:t>
            </a:fld>
            <a:endParaRPr lang="en-GB"/>
          </a:p>
        </p:txBody>
      </p:sp>
      <p:sp>
        <p:nvSpPr>
          <p:cNvPr id="22529" name="Text Box 1"/>
          <p:cNvSpPr txBox="1">
            <a:spLocks noChangeArrowheads="1"/>
          </p:cNvSpPr>
          <p:nvPr/>
        </p:nvSpPr>
        <p:spPr bwMode="auto">
          <a:xfrm>
            <a:off x="1150938" y="684213"/>
            <a:ext cx="4557712" cy="3417887"/>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22530" name="Rectangle 2"/>
          <p:cNvSpPr txBox="1">
            <a:spLocks noGrp="1" noChangeArrowheads="1"/>
          </p:cNvSpPr>
          <p:nvPr>
            <p:ph type="body"/>
          </p:nvPr>
        </p:nvSpPr>
        <p:spPr bwMode="auto">
          <a:xfrm>
            <a:off x="914400" y="4330700"/>
            <a:ext cx="5026025" cy="4100513"/>
          </a:xfrm>
          <a:prstGeom prst="rect">
            <a:avLst/>
          </a:prstGeom>
          <a:noFill/>
          <a:ln>
            <a:round/>
            <a:headEnd/>
            <a:tailEnd/>
          </a:ln>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A65E363E-EE56-4E1E-92B4-F364E71C4071}" type="slidenum">
              <a:rPr lang="en-GB"/>
              <a:pPr/>
              <a:t>10</a:t>
            </a:fld>
            <a:endParaRPr lang="en-GB"/>
          </a:p>
        </p:txBody>
      </p:sp>
      <p:sp>
        <p:nvSpPr>
          <p:cNvPr id="24577" name="Text Box 1"/>
          <p:cNvSpPr txBox="1">
            <a:spLocks noChangeArrowheads="1"/>
          </p:cNvSpPr>
          <p:nvPr/>
        </p:nvSpPr>
        <p:spPr bwMode="auto">
          <a:xfrm>
            <a:off x="1150938" y="684213"/>
            <a:ext cx="4557712" cy="3417887"/>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24578" name="Rectangle 2"/>
          <p:cNvSpPr txBox="1">
            <a:spLocks noGrp="1" noChangeArrowheads="1"/>
          </p:cNvSpPr>
          <p:nvPr>
            <p:ph type="body"/>
          </p:nvPr>
        </p:nvSpPr>
        <p:spPr bwMode="auto">
          <a:xfrm>
            <a:off x="914400" y="4330700"/>
            <a:ext cx="5026025" cy="4100513"/>
          </a:xfrm>
          <a:prstGeom prst="rect">
            <a:avLst/>
          </a:prstGeom>
          <a:noFill/>
          <a:ln>
            <a:round/>
            <a:headEnd/>
            <a:tailEnd/>
          </a:ln>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A65E363E-EE56-4E1E-92B4-F364E71C4071}" type="slidenum">
              <a:rPr lang="en-GB"/>
              <a:pPr/>
              <a:t>11</a:t>
            </a:fld>
            <a:endParaRPr lang="en-GB"/>
          </a:p>
        </p:txBody>
      </p:sp>
      <p:sp>
        <p:nvSpPr>
          <p:cNvPr id="24577" name="Text Box 1"/>
          <p:cNvSpPr txBox="1">
            <a:spLocks noChangeArrowheads="1"/>
          </p:cNvSpPr>
          <p:nvPr/>
        </p:nvSpPr>
        <p:spPr bwMode="auto">
          <a:xfrm>
            <a:off x="1150938" y="684213"/>
            <a:ext cx="4557712" cy="3417887"/>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24578" name="Rectangle 2"/>
          <p:cNvSpPr txBox="1">
            <a:spLocks noGrp="1" noChangeArrowheads="1"/>
          </p:cNvSpPr>
          <p:nvPr>
            <p:ph type="body"/>
          </p:nvPr>
        </p:nvSpPr>
        <p:spPr bwMode="auto">
          <a:xfrm>
            <a:off x="914400" y="4330700"/>
            <a:ext cx="5026025" cy="4100513"/>
          </a:xfrm>
          <a:prstGeom prst="rect">
            <a:avLst/>
          </a:prstGeom>
          <a:noFill/>
          <a:ln>
            <a:round/>
            <a:headEnd/>
            <a:tailEnd/>
          </a:ln>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A65E363E-EE56-4E1E-92B4-F364E71C4071}" type="slidenum">
              <a:rPr lang="en-GB"/>
              <a:pPr/>
              <a:t>12</a:t>
            </a:fld>
            <a:endParaRPr lang="en-GB"/>
          </a:p>
        </p:txBody>
      </p:sp>
      <p:sp>
        <p:nvSpPr>
          <p:cNvPr id="24577" name="Text Box 1"/>
          <p:cNvSpPr txBox="1">
            <a:spLocks noChangeArrowheads="1"/>
          </p:cNvSpPr>
          <p:nvPr/>
        </p:nvSpPr>
        <p:spPr bwMode="auto">
          <a:xfrm>
            <a:off x="1150938" y="684213"/>
            <a:ext cx="4557712" cy="3417887"/>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24578" name="Rectangle 2"/>
          <p:cNvSpPr txBox="1">
            <a:spLocks noGrp="1" noChangeArrowheads="1"/>
          </p:cNvSpPr>
          <p:nvPr>
            <p:ph type="body"/>
          </p:nvPr>
        </p:nvSpPr>
        <p:spPr bwMode="auto">
          <a:xfrm>
            <a:off x="914400" y="4330700"/>
            <a:ext cx="5026025" cy="4100513"/>
          </a:xfrm>
          <a:prstGeom prst="rect">
            <a:avLst/>
          </a:prstGeom>
          <a:noFill/>
          <a:ln>
            <a:round/>
            <a:headEnd/>
            <a:tailEnd/>
          </a:ln>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9125C5D4-8BC6-46A6-B5F2-4C1DFE10160B}" type="slidenum">
              <a:rPr lang="en-GB"/>
              <a:pPr/>
              <a:t>13</a:t>
            </a:fld>
            <a:endParaRPr lang="en-GB"/>
          </a:p>
        </p:txBody>
      </p:sp>
      <p:sp>
        <p:nvSpPr>
          <p:cNvPr id="26625" name="Text Box 1"/>
          <p:cNvSpPr txBox="1">
            <a:spLocks noChangeArrowheads="1"/>
          </p:cNvSpPr>
          <p:nvPr/>
        </p:nvSpPr>
        <p:spPr bwMode="auto">
          <a:xfrm>
            <a:off x="1150938" y="684213"/>
            <a:ext cx="4557712" cy="3417887"/>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26626" name="Rectangle 2"/>
          <p:cNvSpPr txBox="1">
            <a:spLocks noGrp="1" noChangeArrowheads="1"/>
          </p:cNvSpPr>
          <p:nvPr>
            <p:ph type="body"/>
          </p:nvPr>
        </p:nvSpPr>
        <p:spPr bwMode="auto">
          <a:xfrm>
            <a:off x="914400" y="4330700"/>
            <a:ext cx="5026025" cy="4100513"/>
          </a:xfrm>
          <a:prstGeom prst="rect">
            <a:avLst/>
          </a:prstGeom>
          <a:noFill/>
          <a:ln>
            <a:round/>
            <a:headEnd/>
            <a:tailEnd/>
          </a:ln>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A65E363E-EE56-4E1E-92B4-F364E71C4071}" type="slidenum">
              <a:rPr lang="en-GB"/>
              <a:pPr/>
              <a:t>14</a:t>
            </a:fld>
            <a:endParaRPr lang="en-GB"/>
          </a:p>
        </p:txBody>
      </p:sp>
      <p:sp>
        <p:nvSpPr>
          <p:cNvPr id="24577" name="Text Box 1"/>
          <p:cNvSpPr txBox="1">
            <a:spLocks noChangeArrowheads="1"/>
          </p:cNvSpPr>
          <p:nvPr/>
        </p:nvSpPr>
        <p:spPr bwMode="auto">
          <a:xfrm>
            <a:off x="1150938" y="684213"/>
            <a:ext cx="4557712" cy="3417887"/>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24578" name="Rectangle 2"/>
          <p:cNvSpPr txBox="1">
            <a:spLocks noGrp="1" noChangeArrowheads="1"/>
          </p:cNvSpPr>
          <p:nvPr>
            <p:ph type="body"/>
          </p:nvPr>
        </p:nvSpPr>
        <p:spPr bwMode="auto">
          <a:xfrm>
            <a:off x="914400" y="4330700"/>
            <a:ext cx="5026025" cy="4100513"/>
          </a:xfrm>
          <a:prstGeom prst="rect">
            <a:avLst/>
          </a:prstGeom>
          <a:noFill/>
          <a:ln>
            <a:round/>
            <a:headEnd/>
            <a:tailEnd/>
          </a:ln>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A65E363E-EE56-4E1E-92B4-F364E71C4071}" type="slidenum">
              <a:rPr lang="en-GB"/>
              <a:pPr/>
              <a:t>15</a:t>
            </a:fld>
            <a:endParaRPr lang="en-GB"/>
          </a:p>
        </p:txBody>
      </p:sp>
      <p:sp>
        <p:nvSpPr>
          <p:cNvPr id="24577" name="Text Box 1"/>
          <p:cNvSpPr txBox="1">
            <a:spLocks noChangeArrowheads="1"/>
          </p:cNvSpPr>
          <p:nvPr/>
        </p:nvSpPr>
        <p:spPr bwMode="auto">
          <a:xfrm>
            <a:off x="1150938" y="684213"/>
            <a:ext cx="4557712" cy="3417887"/>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24578" name="Rectangle 2"/>
          <p:cNvSpPr txBox="1">
            <a:spLocks noGrp="1" noChangeArrowheads="1"/>
          </p:cNvSpPr>
          <p:nvPr>
            <p:ph type="body"/>
          </p:nvPr>
        </p:nvSpPr>
        <p:spPr bwMode="auto">
          <a:xfrm>
            <a:off x="914400" y="4330700"/>
            <a:ext cx="5026025" cy="4100513"/>
          </a:xfrm>
          <a:prstGeom prst="rect">
            <a:avLst/>
          </a:prstGeom>
          <a:noFill/>
          <a:ln>
            <a:round/>
            <a:headEnd/>
            <a:tailEnd/>
          </a:ln>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A65E363E-EE56-4E1E-92B4-F364E71C4071}" type="slidenum">
              <a:rPr lang="en-GB"/>
              <a:pPr/>
              <a:t>16</a:t>
            </a:fld>
            <a:endParaRPr lang="en-GB"/>
          </a:p>
        </p:txBody>
      </p:sp>
      <p:sp>
        <p:nvSpPr>
          <p:cNvPr id="24577" name="Text Box 1"/>
          <p:cNvSpPr txBox="1">
            <a:spLocks noChangeArrowheads="1"/>
          </p:cNvSpPr>
          <p:nvPr/>
        </p:nvSpPr>
        <p:spPr bwMode="auto">
          <a:xfrm>
            <a:off x="1150938" y="684213"/>
            <a:ext cx="4557712" cy="3417887"/>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24578" name="Rectangle 2"/>
          <p:cNvSpPr txBox="1">
            <a:spLocks noGrp="1" noChangeArrowheads="1"/>
          </p:cNvSpPr>
          <p:nvPr>
            <p:ph type="body"/>
          </p:nvPr>
        </p:nvSpPr>
        <p:spPr bwMode="auto">
          <a:xfrm>
            <a:off x="914400" y="4330700"/>
            <a:ext cx="5026025" cy="4100513"/>
          </a:xfrm>
          <a:prstGeom prst="rect">
            <a:avLst/>
          </a:prstGeom>
          <a:noFill/>
          <a:ln>
            <a:round/>
            <a:headEnd/>
            <a:tailEnd/>
          </a:ln>
        </p:spPr>
        <p:txBody>
          <a:bodyPr wrap="none" anchor="ct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A65E363E-EE56-4E1E-92B4-F364E71C4071}" type="slidenum">
              <a:rPr lang="en-GB"/>
              <a:pPr/>
              <a:t>17</a:t>
            </a:fld>
            <a:endParaRPr lang="en-GB"/>
          </a:p>
        </p:txBody>
      </p:sp>
      <p:sp>
        <p:nvSpPr>
          <p:cNvPr id="24577" name="Text Box 1"/>
          <p:cNvSpPr txBox="1">
            <a:spLocks noChangeArrowheads="1"/>
          </p:cNvSpPr>
          <p:nvPr/>
        </p:nvSpPr>
        <p:spPr bwMode="auto">
          <a:xfrm>
            <a:off x="1150938" y="684213"/>
            <a:ext cx="4557712" cy="3417887"/>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24578" name="Rectangle 2"/>
          <p:cNvSpPr txBox="1">
            <a:spLocks noGrp="1" noChangeArrowheads="1"/>
          </p:cNvSpPr>
          <p:nvPr>
            <p:ph type="body"/>
          </p:nvPr>
        </p:nvSpPr>
        <p:spPr bwMode="auto">
          <a:xfrm>
            <a:off x="914400" y="4330700"/>
            <a:ext cx="5026025" cy="4100513"/>
          </a:xfrm>
          <a:prstGeom prst="rect">
            <a:avLst/>
          </a:prstGeom>
          <a:noFill/>
          <a:ln>
            <a:round/>
            <a:headEnd/>
            <a:tailEnd/>
          </a:ln>
        </p:spPr>
        <p:txBody>
          <a:bodyPr wrap="none" anchor="ct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A65E363E-EE56-4E1E-92B4-F364E71C4071}" type="slidenum">
              <a:rPr lang="en-GB"/>
              <a:pPr/>
              <a:t>18</a:t>
            </a:fld>
            <a:endParaRPr lang="en-GB"/>
          </a:p>
        </p:txBody>
      </p:sp>
      <p:sp>
        <p:nvSpPr>
          <p:cNvPr id="24577" name="Text Box 1"/>
          <p:cNvSpPr txBox="1">
            <a:spLocks noChangeArrowheads="1"/>
          </p:cNvSpPr>
          <p:nvPr/>
        </p:nvSpPr>
        <p:spPr bwMode="auto">
          <a:xfrm>
            <a:off x="1150938" y="684213"/>
            <a:ext cx="4557712" cy="3417887"/>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24578" name="Rectangle 2"/>
          <p:cNvSpPr txBox="1">
            <a:spLocks noGrp="1" noChangeArrowheads="1"/>
          </p:cNvSpPr>
          <p:nvPr>
            <p:ph type="body"/>
          </p:nvPr>
        </p:nvSpPr>
        <p:spPr bwMode="auto">
          <a:xfrm>
            <a:off x="914400" y="4330700"/>
            <a:ext cx="5026025" cy="4100513"/>
          </a:xfrm>
          <a:prstGeom prst="rect">
            <a:avLst/>
          </a:prstGeom>
          <a:noFill/>
          <a:ln>
            <a:round/>
            <a:headEnd/>
            <a:tailEnd/>
          </a:ln>
        </p:spPr>
        <p:txBody>
          <a:bodyPr wrap="none" anchor="ct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A65E363E-EE56-4E1E-92B4-F364E71C4071}" type="slidenum">
              <a:rPr lang="en-GB"/>
              <a:pPr/>
              <a:t>19</a:t>
            </a:fld>
            <a:endParaRPr lang="en-GB"/>
          </a:p>
        </p:txBody>
      </p:sp>
      <p:sp>
        <p:nvSpPr>
          <p:cNvPr id="24577" name="Text Box 1"/>
          <p:cNvSpPr txBox="1">
            <a:spLocks noChangeArrowheads="1"/>
          </p:cNvSpPr>
          <p:nvPr/>
        </p:nvSpPr>
        <p:spPr bwMode="auto">
          <a:xfrm>
            <a:off x="1150938" y="684213"/>
            <a:ext cx="4557712" cy="3417887"/>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24578" name="Rectangle 2"/>
          <p:cNvSpPr txBox="1">
            <a:spLocks noGrp="1" noChangeArrowheads="1"/>
          </p:cNvSpPr>
          <p:nvPr>
            <p:ph type="body"/>
          </p:nvPr>
        </p:nvSpPr>
        <p:spPr bwMode="auto">
          <a:xfrm>
            <a:off x="914400" y="4330700"/>
            <a:ext cx="5026025" cy="4100513"/>
          </a:xfrm>
          <a:prstGeom prst="rect">
            <a:avLst/>
          </a:prstGeom>
          <a:noFill/>
          <a:ln>
            <a:round/>
            <a:headEnd/>
            <a:tailEnd/>
          </a:ln>
        </p:spPr>
        <p:txBody>
          <a:bodyPr wrap="none" anchor="ct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A65E363E-EE56-4E1E-92B4-F364E71C4071}" type="slidenum">
              <a:rPr lang="en-GB"/>
              <a:pPr/>
              <a:t>2</a:t>
            </a:fld>
            <a:endParaRPr lang="en-GB"/>
          </a:p>
        </p:txBody>
      </p:sp>
      <p:sp>
        <p:nvSpPr>
          <p:cNvPr id="24577" name="Text Box 1"/>
          <p:cNvSpPr txBox="1">
            <a:spLocks noChangeArrowheads="1"/>
          </p:cNvSpPr>
          <p:nvPr/>
        </p:nvSpPr>
        <p:spPr bwMode="auto">
          <a:xfrm>
            <a:off x="1150938" y="684213"/>
            <a:ext cx="4557712" cy="3417887"/>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24578" name="Rectangle 2"/>
          <p:cNvSpPr txBox="1">
            <a:spLocks noGrp="1" noChangeArrowheads="1"/>
          </p:cNvSpPr>
          <p:nvPr>
            <p:ph type="body"/>
          </p:nvPr>
        </p:nvSpPr>
        <p:spPr bwMode="auto">
          <a:xfrm>
            <a:off x="914400" y="4330700"/>
            <a:ext cx="5026025" cy="4100513"/>
          </a:xfrm>
          <a:prstGeom prst="rect">
            <a:avLst/>
          </a:prstGeom>
          <a:noFill/>
          <a:ln>
            <a:round/>
            <a:headEnd/>
            <a:tailEnd/>
          </a:ln>
        </p:spPr>
        <p:txBody>
          <a:bodyPr wrap="none" anchor="ct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A65E363E-EE56-4E1E-92B4-F364E71C4071}" type="slidenum">
              <a:rPr lang="en-GB"/>
              <a:pPr/>
              <a:t>20</a:t>
            </a:fld>
            <a:endParaRPr lang="en-GB"/>
          </a:p>
        </p:txBody>
      </p:sp>
      <p:sp>
        <p:nvSpPr>
          <p:cNvPr id="24577" name="Text Box 1"/>
          <p:cNvSpPr txBox="1">
            <a:spLocks noChangeArrowheads="1"/>
          </p:cNvSpPr>
          <p:nvPr/>
        </p:nvSpPr>
        <p:spPr bwMode="auto">
          <a:xfrm>
            <a:off x="1150938" y="684213"/>
            <a:ext cx="4557712" cy="3417887"/>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24578" name="Rectangle 2"/>
          <p:cNvSpPr txBox="1">
            <a:spLocks noGrp="1" noChangeArrowheads="1"/>
          </p:cNvSpPr>
          <p:nvPr>
            <p:ph type="body"/>
          </p:nvPr>
        </p:nvSpPr>
        <p:spPr bwMode="auto">
          <a:xfrm>
            <a:off x="914400" y="4330700"/>
            <a:ext cx="5026025" cy="4100513"/>
          </a:xfrm>
          <a:prstGeom prst="rect">
            <a:avLst/>
          </a:prstGeom>
          <a:noFill/>
          <a:ln>
            <a:round/>
            <a:headEnd/>
            <a:tailEnd/>
          </a:ln>
        </p:spPr>
        <p:txBody>
          <a:bodyPr wrap="none" anchor="ct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A65E363E-EE56-4E1E-92B4-F364E71C4071}" type="slidenum">
              <a:rPr lang="en-GB"/>
              <a:pPr/>
              <a:t>21</a:t>
            </a:fld>
            <a:endParaRPr lang="en-GB"/>
          </a:p>
        </p:txBody>
      </p:sp>
      <p:sp>
        <p:nvSpPr>
          <p:cNvPr id="24577" name="Text Box 1"/>
          <p:cNvSpPr txBox="1">
            <a:spLocks noChangeArrowheads="1"/>
          </p:cNvSpPr>
          <p:nvPr/>
        </p:nvSpPr>
        <p:spPr bwMode="auto">
          <a:xfrm>
            <a:off x="1150938" y="684213"/>
            <a:ext cx="4557712" cy="3417887"/>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24578" name="Rectangle 2"/>
          <p:cNvSpPr txBox="1">
            <a:spLocks noGrp="1" noChangeArrowheads="1"/>
          </p:cNvSpPr>
          <p:nvPr>
            <p:ph type="body"/>
          </p:nvPr>
        </p:nvSpPr>
        <p:spPr bwMode="auto">
          <a:xfrm>
            <a:off x="914400" y="4330700"/>
            <a:ext cx="5026025" cy="4100513"/>
          </a:xfrm>
          <a:prstGeom prst="rect">
            <a:avLst/>
          </a:prstGeom>
          <a:noFill/>
          <a:ln>
            <a:round/>
            <a:headEnd/>
            <a:tailEnd/>
          </a:ln>
        </p:spPr>
        <p:txBody>
          <a:bodyPr wrap="none" anchor="ct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A65E363E-EE56-4E1E-92B4-F364E71C4071}" type="slidenum">
              <a:rPr lang="en-GB"/>
              <a:pPr/>
              <a:t>22</a:t>
            </a:fld>
            <a:endParaRPr lang="en-GB"/>
          </a:p>
        </p:txBody>
      </p:sp>
      <p:sp>
        <p:nvSpPr>
          <p:cNvPr id="24577" name="Text Box 1"/>
          <p:cNvSpPr txBox="1">
            <a:spLocks noChangeArrowheads="1"/>
          </p:cNvSpPr>
          <p:nvPr/>
        </p:nvSpPr>
        <p:spPr bwMode="auto">
          <a:xfrm>
            <a:off x="1150938" y="684213"/>
            <a:ext cx="4557712" cy="3417887"/>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24578" name="Rectangle 2"/>
          <p:cNvSpPr txBox="1">
            <a:spLocks noGrp="1" noChangeArrowheads="1"/>
          </p:cNvSpPr>
          <p:nvPr>
            <p:ph type="body"/>
          </p:nvPr>
        </p:nvSpPr>
        <p:spPr bwMode="auto">
          <a:xfrm>
            <a:off x="914400" y="4330700"/>
            <a:ext cx="5026025" cy="4100513"/>
          </a:xfrm>
          <a:prstGeom prst="rect">
            <a:avLst/>
          </a:prstGeom>
          <a:noFill/>
          <a:ln>
            <a:round/>
            <a:headEnd/>
            <a:tailEnd/>
          </a:ln>
        </p:spPr>
        <p:txBody>
          <a:bodyPr wrap="none" anchor="ct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A65E363E-EE56-4E1E-92B4-F364E71C4071}" type="slidenum">
              <a:rPr lang="en-GB"/>
              <a:pPr/>
              <a:t>23</a:t>
            </a:fld>
            <a:endParaRPr lang="en-GB"/>
          </a:p>
        </p:txBody>
      </p:sp>
      <p:sp>
        <p:nvSpPr>
          <p:cNvPr id="24577" name="Text Box 1"/>
          <p:cNvSpPr txBox="1">
            <a:spLocks noChangeArrowheads="1"/>
          </p:cNvSpPr>
          <p:nvPr/>
        </p:nvSpPr>
        <p:spPr bwMode="auto">
          <a:xfrm>
            <a:off x="1150938" y="684213"/>
            <a:ext cx="4557712" cy="3417887"/>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24578" name="Rectangle 2"/>
          <p:cNvSpPr txBox="1">
            <a:spLocks noGrp="1" noChangeArrowheads="1"/>
          </p:cNvSpPr>
          <p:nvPr>
            <p:ph type="body"/>
          </p:nvPr>
        </p:nvSpPr>
        <p:spPr bwMode="auto">
          <a:xfrm>
            <a:off x="914400" y="4330700"/>
            <a:ext cx="5026025" cy="4100513"/>
          </a:xfrm>
          <a:prstGeom prst="rect">
            <a:avLst/>
          </a:prstGeom>
          <a:noFill/>
          <a:ln>
            <a:round/>
            <a:headEnd/>
            <a:tailEnd/>
          </a:ln>
        </p:spPr>
        <p:txBody>
          <a:bodyPr wrap="none" anchor="ct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5A1FCE1D-71D4-40BE-8C33-FF39463AE5A5}" type="slidenum">
              <a:rPr lang="en-GB"/>
              <a:pPr/>
              <a:t>24</a:t>
            </a:fld>
            <a:endParaRPr lang="en-GB"/>
          </a:p>
        </p:txBody>
      </p:sp>
      <p:sp>
        <p:nvSpPr>
          <p:cNvPr id="25601" name="Text Box 1"/>
          <p:cNvSpPr txBox="1">
            <a:spLocks noChangeArrowheads="1"/>
          </p:cNvSpPr>
          <p:nvPr/>
        </p:nvSpPr>
        <p:spPr bwMode="auto">
          <a:xfrm>
            <a:off x="1150938" y="684213"/>
            <a:ext cx="4557712" cy="3417887"/>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25602" name="Rectangle 2"/>
          <p:cNvSpPr txBox="1">
            <a:spLocks noGrp="1" noChangeArrowheads="1"/>
          </p:cNvSpPr>
          <p:nvPr>
            <p:ph type="body"/>
          </p:nvPr>
        </p:nvSpPr>
        <p:spPr bwMode="auto">
          <a:xfrm>
            <a:off x="914400" y="4330700"/>
            <a:ext cx="5026025" cy="4100513"/>
          </a:xfrm>
          <a:prstGeom prst="rect">
            <a:avLst/>
          </a:prstGeom>
          <a:noFill/>
          <a:ln>
            <a:round/>
            <a:headEnd/>
            <a:tailEnd/>
          </a:ln>
        </p:spPr>
        <p:txBody>
          <a:bodyPr wrap="none" anchor="ct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A65E363E-EE56-4E1E-92B4-F364E71C4071}" type="slidenum">
              <a:rPr lang="en-GB"/>
              <a:pPr/>
              <a:t>25</a:t>
            </a:fld>
            <a:endParaRPr lang="en-GB"/>
          </a:p>
        </p:txBody>
      </p:sp>
      <p:sp>
        <p:nvSpPr>
          <p:cNvPr id="24577" name="Text Box 1"/>
          <p:cNvSpPr txBox="1">
            <a:spLocks noChangeArrowheads="1"/>
          </p:cNvSpPr>
          <p:nvPr/>
        </p:nvSpPr>
        <p:spPr bwMode="auto">
          <a:xfrm>
            <a:off x="1150938" y="684213"/>
            <a:ext cx="4557712" cy="3417887"/>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24578" name="Rectangle 2"/>
          <p:cNvSpPr txBox="1">
            <a:spLocks noGrp="1" noChangeArrowheads="1"/>
          </p:cNvSpPr>
          <p:nvPr>
            <p:ph type="body"/>
          </p:nvPr>
        </p:nvSpPr>
        <p:spPr bwMode="auto">
          <a:xfrm>
            <a:off x="914400" y="4330700"/>
            <a:ext cx="5026025" cy="4100513"/>
          </a:xfrm>
          <a:prstGeom prst="rect">
            <a:avLst/>
          </a:prstGeom>
          <a:noFill/>
          <a:ln>
            <a:round/>
            <a:headEnd/>
            <a:tailEnd/>
          </a:ln>
        </p:spPr>
        <p:txBody>
          <a:bodyPr wrap="none"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A65E363E-EE56-4E1E-92B4-F364E71C4071}" type="slidenum">
              <a:rPr lang="en-GB"/>
              <a:pPr/>
              <a:t>26</a:t>
            </a:fld>
            <a:endParaRPr lang="en-GB"/>
          </a:p>
        </p:txBody>
      </p:sp>
      <p:sp>
        <p:nvSpPr>
          <p:cNvPr id="24577" name="Text Box 1"/>
          <p:cNvSpPr txBox="1">
            <a:spLocks noChangeArrowheads="1"/>
          </p:cNvSpPr>
          <p:nvPr/>
        </p:nvSpPr>
        <p:spPr bwMode="auto">
          <a:xfrm>
            <a:off x="1150938" y="684213"/>
            <a:ext cx="4557712" cy="3417887"/>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24578" name="Rectangle 2"/>
          <p:cNvSpPr txBox="1">
            <a:spLocks noGrp="1" noChangeArrowheads="1"/>
          </p:cNvSpPr>
          <p:nvPr>
            <p:ph type="body"/>
          </p:nvPr>
        </p:nvSpPr>
        <p:spPr bwMode="auto">
          <a:xfrm>
            <a:off x="914400" y="4330700"/>
            <a:ext cx="5026025" cy="4100513"/>
          </a:xfrm>
          <a:prstGeom prst="rect">
            <a:avLst/>
          </a:prstGeom>
          <a:noFill/>
          <a:ln>
            <a:round/>
            <a:headEnd/>
            <a:tailEnd/>
          </a:ln>
        </p:spPr>
        <p:txBody>
          <a:bodyPr wrap="none" anchor="ct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A65E363E-EE56-4E1E-92B4-F364E71C4071}" type="slidenum">
              <a:rPr lang="en-GB"/>
              <a:pPr/>
              <a:t>27</a:t>
            </a:fld>
            <a:endParaRPr lang="en-GB"/>
          </a:p>
        </p:txBody>
      </p:sp>
      <p:sp>
        <p:nvSpPr>
          <p:cNvPr id="24577" name="Text Box 1"/>
          <p:cNvSpPr txBox="1">
            <a:spLocks noChangeArrowheads="1"/>
          </p:cNvSpPr>
          <p:nvPr/>
        </p:nvSpPr>
        <p:spPr bwMode="auto">
          <a:xfrm>
            <a:off x="1150938" y="684213"/>
            <a:ext cx="4557712" cy="3417887"/>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24578" name="Rectangle 2"/>
          <p:cNvSpPr txBox="1">
            <a:spLocks noGrp="1" noChangeArrowheads="1"/>
          </p:cNvSpPr>
          <p:nvPr>
            <p:ph type="body"/>
          </p:nvPr>
        </p:nvSpPr>
        <p:spPr bwMode="auto">
          <a:xfrm>
            <a:off x="914400" y="4330700"/>
            <a:ext cx="5026025" cy="4100513"/>
          </a:xfrm>
          <a:prstGeom prst="rect">
            <a:avLst/>
          </a:prstGeom>
          <a:noFill/>
          <a:ln>
            <a:round/>
            <a:headEnd/>
            <a:tailEnd/>
          </a:ln>
        </p:spPr>
        <p:txBody>
          <a:bodyPr wrap="none" anchor="ct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A72E2CB6-4085-4956-A21C-D19B6B248165}" type="slidenum">
              <a:rPr lang="en-GB"/>
              <a:pPr/>
              <a:t>28</a:t>
            </a:fld>
            <a:endParaRPr lang="en-GB"/>
          </a:p>
        </p:txBody>
      </p:sp>
      <p:sp>
        <p:nvSpPr>
          <p:cNvPr id="27649" name="Text Box 1"/>
          <p:cNvSpPr txBox="1">
            <a:spLocks noChangeArrowheads="1"/>
          </p:cNvSpPr>
          <p:nvPr/>
        </p:nvSpPr>
        <p:spPr bwMode="auto">
          <a:xfrm>
            <a:off x="1150938" y="684213"/>
            <a:ext cx="4557712" cy="3417887"/>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27650" name="Rectangle 2"/>
          <p:cNvSpPr txBox="1">
            <a:spLocks noGrp="1" noChangeArrowheads="1"/>
          </p:cNvSpPr>
          <p:nvPr>
            <p:ph type="body"/>
          </p:nvPr>
        </p:nvSpPr>
        <p:spPr bwMode="auto">
          <a:xfrm>
            <a:off x="914400" y="4330700"/>
            <a:ext cx="5026025" cy="4100513"/>
          </a:xfrm>
          <a:prstGeom prst="rect">
            <a:avLst/>
          </a:prstGeom>
          <a:noFill/>
          <a:ln>
            <a:round/>
            <a:headEnd/>
            <a:tailEnd/>
          </a:ln>
        </p:spPr>
        <p:txBody>
          <a:bodyPr wrap="none" anchor="ct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9F9E5FB7-7BE7-4AE6-9928-11762B90D782}" type="slidenum">
              <a:rPr lang="en-GB"/>
              <a:pPr/>
              <a:t>29</a:t>
            </a:fld>
            <a:endParaRPr lang="en-GB"/>
          </a:p>
        </p:txBody>
      </p:sp>
      <p:sp>
        <p:nvSpPr>
          <p:cNvPr id="28673" name="Text Box 1"/>
          <p:cNvSpPr txBox="1">
            <a:spLocks noChangeArrowheads="1"/>
          </p:cNvSpPr>
          <p:nvPr/>
        </p:nvSpPr>
        <p:spPr bwMode="auto">
          <a:xfrm>
            <a:off x="1150938" y="684213"/>
            <a:ext cx="4557712" cy="3417887"/>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28674" name="Rectangle 2"/>
          <p:cNvSpPr txBox="1">
            <a:spLocks noGrp="1" noChangeArrowheads="1"/>
          </p:cNvSpPr>
          <p:nvPr>
            <p:ph type="body"/>
          </p:nvPr>
        </p:nvSpPr>
        <p:spPr bwMode="auto">
          <a:xfrm>
            <a:off x="914400" y="4330700"/>
            <a:ext cx="5026025" cy="4100513"/>
          </a:xfrm>
          <a:prstGeom prst="rect">
            <a:avLst/>
          </a:prstGeom>
          <a:noFill/>
          <a:ln>
            <a:round/>
            <a:headEnd/>
            <a:tailEnd/>
          </a:ln>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FE6D9E12-92A8-4746-B4F5-E29F3B5E6D5D}" type="slidenum">
              <a:rPr lang="en-GB"/>
              <a:pPr/>
              <a:t>3</a:t>
            </a:fld>
            <a:endParaRPr lang="en-GB"/>
          </a:p>
        </p:txBody>
      </p:sp>
      <p:sp>
        <p:nvSpPr>
          <p:cNvPr id="23553" name="Text Box 1"/>
          <p:cNvSpPr txBox="1">
            <a:spLocks noChangeArrowheads="1"/>
          </p:cNvSpPr>
          <p:nvPr/>
        </p:nvSpPr>
        <p:spPr bwMode="auto">
          <a:xfrm>
            <a:off x="1150938" y="684213"/>
            <a:ext cx="4557712" cy="3417887"/>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23554" name="Rectangle 2"/>
          <p:cNvSpPr txBox="1">
            <a:spLocks noGrp="1" noChangeArrowheads="1"/>
          </p:cNvSpPr>
          <p:nvPr>
            <p:ph type="body"/>
          </p:nvPr>
        </p:nvSpPr>
        <p:spPr bwMode="auto">
          <a:xfrm>
            <a:off x="914400" y="4330700"/>
            <a:ext cx="5026025" cy="4100513"/>
          </a:xfrm>
          <a:prstGeom prst="rect">
            <a:avLst/>
          </a:prstGeom>
          <a:noFill/>
          <a:ln>
            <a:round/>
            <a:headEnd/>
            <a:tailEnd/>
          </a:ln>
        </p:spPr>
        <p:txBody>
          <a:bodyPr wrap="none" anchor="ct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5A2826BE-E4C6-4B7F-9FD9-DA0054D395D8}" type="slidenum">
              <a:rPr lang="en-GB"/>
              <a:pPr/>
              <a:t>30</a:t>
            </a:fld>
            <a:endParaRPr lang="en-GB"/>
          </a:p>
        </p:txBody>
      </p:sp>
      <p:sp>
        <p:nvSpPr>
          <p:cNvPr id="32769" name="Text Box 1"/>
          <p:cNvSpPr txBox="1">
            <a:spLocks noChangeArrowheads="1"/>
          </p:cNvSpPr>
          <p:nvPr/>
        </p:nvSpPr>
        <p:spPr bwMode="auto">
          <a:xfrm>
            <a:off x="1150938" y="684213"/>
            <a:ext cx="4557712" cy="3417887"/>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32770" name="Rectangle 2"/>
          <p:cNvSpPr txBox="1">
            <a:spLocks noGrp="1" noChangeArrowheads="1"/>
          </p:cNvSpPr>
          <p:nvPr>
            <p:ph type="body"/>
          </p:nvPr>
        </p:nvSpPr>
        <p:spPr bwMode="auto">
          <a:xfrm>
            <a:off x="914400" y="4330700"/>
            <a:ext cx="5026025" cy="4100513"/>
          </a:xfrm>
          <a:prstGeom prst="rect">
            <a:avLst/>
          </a:prstGeom>
          <a:noFill/>
          <a:ln>
            <a:round/>
            <a:headEnd/>
            <a:tailEnd/>
          </a:ln>
        </p:spPr>
        <p:txBody>
          <a:bodyPr wrap="none" anchor="ct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3003D42B-EA86-4572-8A8E-7F4646CC12C9}" type="slidenum">
              <a:rPr lang="en-GB"/>
              <a:pPr/>
              <a:t>31</a:t>
            </a:fld>
            <a:endParaRPr lang="en-GB"/>
          </a:p>
        </p:txBody>
      </p:sp>
      <p:sp>
        <p:nvSpPr>
          <p:cNvPr id="33793" name="Text Box 1"/>
          <p:cNvSpPr txBox="1">
            <a:spLocks noChangeArrowheads="1"/>
          </p:cNvSpPr>
          <p:nvPr/>
        </p:nvSpPr>
        <p:spPr bwMode="auto">
          <a:xfrm>
            <a:off x="1150938" y="684213"/>
            <a:ext cx="4557712" cy="3417887"/>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33794" name="Rectangle 2"/>
          <p:cNvSpPr txBox="1">
            <a:spLocks noGrp="1" noChangeArrowheads="1"/>
          </p:cNvSpPr>
          <p:nvPr>
            <p:ph type="body"/>
          </p:nvPr>
        </p:nvSpPr>
        <p:spPr bwMode="auto">
          <a:xfrm>
            <a:off x="914400" y="4330700"/>
            <a:ext cx="5026025" cy="4100513"/>
          </a:xfrm>
          <a:prstGeom prst="rect">
            <a:avLst/>
          </a:prstGeom>
          <a:noFill/>
          <a:ln>
            <a:round/>
            <a:headEnd/>
            <a:tailEnd/>
          </a:ln>
        </p:spPr>
        <p:txBody>
          <a:bodyPr wrap="none" anchor="ct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D437E33C-8A0F-45CC-9EF5-74635336C05B}" type="slidenum">
              <a:rPr lang="en-GB"/>
              <a:pPr/>
              <a:t>32</a:t>
            </a:fld>
            <a:endParaRPr lang="en-GB"/>
          </a:p>
        </p:txBody>
      </p:sp>
      <p:sp>
        <p:nvSpPr>
          <p:cNvPr id="34817" name="Text Box 1"/>
          <p:cNvSpPr txBox="1">
            <a:spLocks noChangeArrowheads="1"/>
          </p:cNvSpPr>
          <p:nvPr/>
        </p:nvSpPr>
        <p:spPr bwMode="auto">
          <a:xfrm>
            <a:off x="1150938" y="684213"/>
            <a:ext cx="4557712" cy="3417887"/>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34818" name="Rectangle 2"/>
          <p:cNvSpPr txBox="1">
            <a:spLocks noGrp="1" noChangeArrowheads="1"/>
          </p:cNvSpPr>
          <p:nvPr>
            <p:ph type="body"/>
          </p:nvPr>
        </p:nvSpPr>
        <p:spPr bwMode="auto">
          <a:xfrm>
            <a:off x="914400" y="4330700"/>
            <a:ext cx="5026025" cy="4100513"/>
          </a:xfrm>
          <a:prstGeom prst="rect">
            <a:avLst/>
          </a:prstGeom>
          <a:noFill/>
          <a:ln>
            <a:round/>
            <a:headEnd/>
            <a:tailEnd/>
          </a:ln>
        </p:spPr>
        <p:txBody>
          <a:bodyPr wrap="none" anchor="ct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A82A373C-9BEA-413C-9739-68D9D953EF9C}" type="slidenum">
              <a:rPr lang="en-GB"/>
              <a:pPr/>
              <a:t>33</a:t>
            </a:fld>
            <a:endParaRPr lang="en-GB"/>
          </a:p>
        </p:txBody>
      </p:sp>
      <p:sp>
        <p:nvSpPr>
          <p:cNvPr id="35841" name="Text Box 1"/>
          <p:cNvSpPr txBox="1">
            <a:spLocks noChangeArrowheads="1"/>
          </p:cNvSpPr>
          <p:nvPr/>
        </p:nvSpPr>
        <p:spPr bwMode="auto">
          <a:xfrm>
            <a:off x="1150938" y="684213"/>
            <a:ext cx="4557712" cy="3417887"/>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35842" name="Rectangle 2"/>
          <p:cNvSpPr txBox="1">
            <a:spLocks noGrp="1" noChangeArrowheads="1"/>
          </p:cNvSpPr>
          <p:nvPr>
            <p:ph type="body"/>
          </p:nvPr>
        </p:nvSpPr>
        <p:spPr bwMode="auto">
          <a:xfrm>
            <a:off x="914400" y="4330700"/>
            <a:ext cx="5026025" cy="4100513"/>
          </a:xfrm>
          <a:prstGeom prst="rect">
            <a:avLst/>
          </a:prstGeom>
          <a:noFill/>
          <a:ln>
            <a:round/>
            <a:headEnd/>
            <a:tailEnd/>
          </a:ln>
        </p:spPr>
        <p:txBody>
          <a:bodyPr wrap="none" anchor="ct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A82A373C-9BEA-413C-9739-68D9D953EF9C}" type="slidenum">
              <a:rPr lang="en-GB"/>
              <a:pPr/>
              <a:t>34</a:t>
            </a:fld>
            <a:endParaRPr lang="en-GB"/>
          </a:p>
        </p:txBody>
      </p:sp>
      <p:sp>
        <p:nvSpPr>
          <p:cNvPr id="35841" name="Text Box 1"/>
          <p:cNvSpPr txBox="1">
            <a:spLocks noChangeArrowheads="1"/>
          </p:cNvSpPr>
          <p:nvPr/>
        </p:nvSpPr>
        <p:spPr bwMode="auto">
          <a:xfrm>
            <a:off x="1150938" y="684213"/>
            <a:ext cx="4557712" cy="3417887"/>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35842" name="Rectangle 2"/>
          <p:cNvSpPr txBox="1">
            <a:spLocks noGrp="1" noChangeArrowheads="1"/>
          </p:cNvSpPr>
          <p:nvPr>
            <p:ph type="body"/>
          </p:nvPr>
        </p:nvSpPr>
        <p:spPr bwMode="auto">
          <a:xfrm>
            <a:off x="914400" y="4330700"/>
            <a:ext cx="5026025" cy="4100513"/>
          </a:xfrm>
          <a:prstGeom prst="rect">
            <a:avLst/>
          </a:prstGeom>
          <a:noFill/>
          <a:ln>
            <a:round/>
            <a:headEnd/>
            <a:tailEnd/>
          </a:ln>
        </p:spPr>
        <p:txBody>
          <a:bodyPr wrap="none" anchor="ct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9241B3DE-2DD4-4A84-96D5-E891480FF400}" type="slidenum">
              <a:rPr lang="en-GB"/>
              <a:pPr/>
              <a:t>35</a:t>
            </a:fld>
            <a:endParaRPr lang="en-GB"/>
          </a:p>
        </p:txBody>
      </p:sp>
      <p:sp>
        <p:nvSpPr>
          <p:cNvPr id="36865" name="Text Box 1"/>
          <p:cNvSpPr txBox="1">
            <a:spLocks noChangeArrowheads="1"/>
          </p:cNvSpPr>
          <p:nvPr/>
        </p:nvSpPr>
        <p:spPr bwMode="auto">
          <a:xfrm>
            <a:off x="1150938" y="684213"/>
            <a:ext cx="4557712" cy="3417887"/>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36866" name="Rectangle 2"/>
          <p:cNvSpPr txBox="1">
            <a:spLocks noGrp="1" noChangeArrowheads="1"/>
          </p:cNvSpPr>
          <p:nvPr>
            <p:ph type="body"/>
          </p:nvPr>
        </p:nvSpPr>
        <p:spPr bwMode="auto">
          <a:xfrm>
            <a:off x="914400" y="4330700"/>
            <a:ext cx="5026025" cy="4100513"/>
          </a:xfrm>
          <a:prstGeom prst="rect">
            <a:avLst/>
          </a:prstGeom>
          <a:noFill/>
          <a:ln>
            <a:round/>
            <a:headEnd/>
            <a:tailEnd/>
          </a:ln>
        </p:spPr>
        <p:txBody>
          <a:bodyPr wrap="none" anchor="ct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9241B3DE-2DD4-4A84-96D5-E891480FF400}" type="slidenum">
              <a:rPr lang="en-GB"/>
              <a:pPr/>
              <a:t>36</a:t>
            </a:fld>
            <a:endParaRPr lang="en-GB"/>
          </a:p>
        </p:txBody>
      </p:sp>
      <p:sp>
        <p:nvSpPr>
          <p:cNvPr id="36865" name="Text Box 1"/>
          <p:cNvSpPr txBox="1">
            <a:spLocks noChangeArrowheads="1"/>
          </p:cNvSpPr>
          <p:nvPr/>
        </p:nvSpPr>
        <p:spPr bwMode="auto">
          <a:xfrm>
            <a:off x="1150938" y="684213"/>
            <a:ext cx="4557712" cy="3417887"/>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36866" name="Rectangle 2"/>
          <p:cNvSpPr txBox="1">
            <a:spLocks noGrp="1" noChangeArrowheads="1"/>
          </p:cNvSpPr>
          <p:nvPr>
            <p:ph type="body"/>
          </p:nvPr>
        </p:nvSpPr>
        <p:spPr bwMode="auto">
          <a:xfrm>
            <a:off x="914400" y="4330700"/>
            <a:ext cx="5026025" cy="4100513"/>
          </a:xfrm>
          <a:prstGeom prst="rect">
            <a:avLst/>
          </a:prstGeom>
          <a:noFill/>
          <a:ln>
            <a:round/>
            <a:headEnd/>
            <a:tailEnd/>
          </a:ln>
        </p:spPr>
        <p:txBody>
          <a:bodyPr wrap="none" anchor="ct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72142E49-9F02-4399-BA02-1765D583DA71}" type="slidenum">
              <a:rPr lang="en-GB"/>
              <a:pPr/>
              <a:t>37</a:t>
            </a:fld>
            <a:endParaRPr lang="en-GB"/>
          </a:p>
        </p:txBody>
      </p:sp>
      <p:sp>
        <p:nvSpPr>
          <p:cNvPr id="37889" name="Text Box 1"/>
          <p:cNvSpPr txBox="1">
            <a:spLocks noChangeArrowheads="1"/>
          </p:cNvSpPr>
          <p:nvPr/>
        </p:nvSpPr>
        <p:spPr bwMode="auto">
          <a:xfrm>
            <a:off x="1150938" y="684213"/>
            <a:ext cx="4557712" cy="3417887"/>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37890" name="Rectangle 2"/>
          <p:cNvSpPr txBox="1">
            <a:spLocks noGrp="1" noChangeArrowheads="1"/>
          </p:cNvSpPr>
          <p:nvPr>
            <p:ph type="body"/>
          </p:nvPr>
        </p:nvSpPr>
        <p:spPr bwMode="auto">
          <a:xfrm>
            <a:off x="914400" y="4330700"/>
            <a:ext cx="5026025" cy="4100513"/>
          </a:xfrm>
          <a:prstGeom prst="rect">
            <a:avLst/>
          </a:prstGeom>
          <a:noFill/>
          <a:ln>
            <a:round/>
            <a:headEnd/>
            <a:tailEnd/>
          </a:ln>
        </p:spPr>
        <p:txBody>
          <a:bodyPr wrap="none" anchor="ct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9241B3DE-2DD4-4A84-96D5-E891480FF400}" type="slidenum">
              <a:rPr lang="en-GB"/>
              <a:pPr/>
              <a:t>38</a:t>
            </a:fld>
            <a:endParaRPr lang="en-GB"/>
          </a:p>
        </p:txBody>
      </p:sp>
      <p:sp>
        <p:nvSpPr>
          <p:cNvPr id="36865" name="Text Box 1"/>
          <p:cNvSpPr txBox="1">
            <a:spLocks noChangeArrowheads="1"/>
          </p:cNvSpPr>
          <p:nvPr/>
        </p:nvSpPr>
        <p:spPr bwMode="auto">
          <a:xfrm>
            <a:off x="1150938" y="684213"/>
            <a:ext cx="4557712" cy="3417887"/>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36866" name="Rectangle 2"/>
          <p:cNvSpPr txBox="1">
            <a:spLocks noGrp="1" noChangeArrowheads="1"/>
          </p:cNvSpPr>
          <p:nvPr>
            <p:ph type="body"/>
          </p:nvPr>
        </p:nvSpPr>
        <p:spPr bwMode="auto">
          <a:xfrm>
            <a:off x="914400" y="4330700"/>
            <a:ext cx="5026025" cy="4100513"/>
          </a:xfrm>
          <a:prstGeom prst="rect">
            <a:avLst/>
          </a:prstGeom>
          <a:noFill/>
          <a:ln>
            <a:round/>
            <a:headEnd/>
            <a:tailEnd/>
          </a:ln>
        </p:spPr>
        <p:txBody>
          <a:bodyPr wrap="none" anchor="ct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9241B3DE-2DD4-4A84-96D5-E891480FF400}" type="slidenum">
              <a:rPr lang="en-GB"/>
              <a:pPr/>
              <a:t>39</a:t>
            </a:fld>
            <a:endParaRPr lang="en-GB"/>
          </a:p>
        </p:txBody>
      </p:sp>
      <p:sp>
        <p:nvSpPr>
          <p:cNvPr id="36865" name="Text Box 1"/>
          <p:cNvSpPr txBox="1">
            <a:spLocks noChangeArrowheads="1"/>
          </p:cNvSpPr>
          <p:nvPr/>
        </p:nvSpPr>
        <p:spPr bwMode="auto">
          <a:xfrm>
            <a:off x="1150938" y="684213"/>
            <a:ext cx="4557712" cy="3417887"/>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36866" name="Rectangle 2"/>
          <p:cNvSpPr txBox="1">
            <a:spLocks noGrp="1" noChangeArrowheads="1"/>
          </p:cNvSpPr>
          <p:nvPr>
            <p:ph type="body"/>
          </p:nvPr>
        </p:nvSpPr>
        <p:spPr bwMode="auto">
          <a:xfrm>
            <a:off x="914400" y="4330700"/>
            <a:ext cx="5026025" cy="4100513"/>
          </a:xfrm>
          <a:prstGeom prst="rect">
            <a:avLst/>
          </a:prstGeom>
          <a:noFill/>
          <a:ln>
            <a:round/>
            <a:headEnd/>
            <a:tailEnd/>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A65E363E-EE56-4E1E-92B4-F364E71C4071}" type="slidenum">
              <a:rPr lang="en-GB"/>
              <a:pPr/>
              <a:t>4</a:t>
            </a:fld>
            <a:endParaRPr lang="en-GB"/>
          </a:p>
        </p:txBody>
      </p:sp>
      <p:sp>
        <p:nvSpPr>
          <p:cNvPr id="24577" name="Text Box 1"/>
          <p:cNvSpPr txBox="1">
            <a:spLocks noChangeArrowheads="1"/>
          </p:cNvSpPr>
          <p:nvPr/>
        </p:nvSpPr>
        <p:spPr bwMode="auto">
          <a:xfrm>
            <a:off x="1150938" y="684213"/>
            <a:ext cx="4557712" cy="3417887"/>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24578" name="Rectangle 2"/>
          <p:cNvSpPr txBox="1">
            <a:spLocks noGrp="1" noChangeArrowheads="1"/>
          </p:cNvSpPr>
          <p:nvPr>
            <p:ph type="body"/>
          </p:nvPr>
        </p:nvSpPr>
        <p:spPr bwMode="auto">
          <a:xfrm>
            <a:off x="914400" y="4330700"/>
            <a:ext cx="5026025" cy="4100513"/>
          </a:xfrm>
          <a:prstGeom prst="rect">
            <a:avLst/>
          </a:prstGeom>
          <a:noFill/>
          <a:ln>
            <a:round/>
            <a:headEnd/>
            <a:tailEnd/>
          </a:ln>
        </p:spPr>
        <p:txBody>
          <a:bodyPr wrap="none" anchor="ct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B1AA7BB-0DB5-41D1-A390-55F14AB05671}" type="slidenum">
              <a:rPr lang="en-GB"/>
              <a:pPr/>
              <a:t>40</a:t>
            </a:fld>
            <a:endParaRPr lang="en-GB"/>
          </a:p>
        </p:txBody>
      </p:sp>
      <p:sp>
        <p:nvSpPr>
          <p:cNvPr id="38913" name="Text Box 1"/>
          <p:cNvSpPr txBox="1">
            <a:spLocks noChangeArrowheads="1"/>
          </p:cNvSpPr>
          <p:nvPr/>
        </p:nvSpPr>
        <p:spPr bwMode="auto">
          <a:xfrm>
            <a:off x="1150938" y="684213"/>
            <a:ext cx="4557712" cy="3417887"/>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38914" name="Rectangle 2"/>
          <p:cNvSpPr txBox="1">
            <a:spLocks noGrp="1" noChangeArrowheads="1"/>
          </p:cNvSpPr>
          <p:nvPr>
            <p:ph type="body"/>
          </p:nvPr>
        </p:nvSpPr>
        <p:spPr bwMode="auto">
          <a:xfrm>
            <a:off x="914400" y="4330700"/>
            <a:ext cx="5026025" cy="4100513"/>
          </a:xfrm>
          <a:prstGeom prst="rect">
            <a:avLst/>
          </a:prstGeom>
          <a:noFill/>
          <a:ln>
            <a:round/>
            <a:headEnd/>
            <a:tailEnd/>
          </a:ln>
        </p:spPr>
        <p:txBody>
          <a:bodyPr wrap="none" anchor="ct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B1AA7BB-0DB5-41D1-A390-55F14AB05671}" type="slidenum">
              <a:rPr lang="en-GB"/>
              <a:pPr/>
              <a:t>41</a:t>
            </a:fld>
            <a:endParaRPr lang="en-GB"/>
          </a:p>
        </p:txBody>
      </p:sp>
      <p:sp>
        <p:nvSpPr>
          <p:cNvPr id="38913" name="Text Box 1"/>
          <p:cNvSpPr txBox="1">
            <a:spLocks noChangeArrowheads="1"/>
          </p:cNvSpPr>
          <p:nvPr/>
        </p:nvSpPr>
        <p:spPr bwMode="auto">
          <a:xfrm>
            <a:off x="1150938" y="684213"/>
            <a:ext cx="4557712" cy="3417887"/>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38914" name="Rectangle 2"/>
          <p:cNvSpPr txBox="1">
            <a:spLocks noGrp="1" noChangeArrowheads="1"/>
          </p:cNvSpPr>
          <p:nvPr>
            <p:ph type="body"/>
          </p:nvPr>
        </p:nvSpPr>
        <p:spPr bwMode="auto">
          <a:xfrm>
            <a:off x="914400" y="4330700"/>
            <a:ext cx="5026025" cy="4100513"/>
          </a:xfrm>
          <a:prstGeom prst="rect">
            <a:avLst/>
          </a:prstGeom>
          <a:noFill/>
          <a:ln>
            <a:round/>
            <a:headEnd/>
            <a:tailEnd/>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A65E363E-EE56-4E1E-92B4-F364E71C4071}" type="slidenum">
              <a:rPr lang="en-GB"/>
              <a:pPr/>
              <a:t>5</a:t>
            </a:fld>
            <a:endParaRPr lang="en-GB"/>
          </a:p>
        </p:txBody>
      </p:sp>
      <p:sp>
        <p:nvSpPr>
          <p:cNvPr id="24577" name="Text Box 1"/>
          <p:cNvSpPr txBox="1">
            <a:spLocks noChangeArrowheads="1"/>
          </p:cNvSpPr>
          <p:nvPr/>
        </p:nvSpPr>
        <p:spPr bwMode="auto">
          <a:xfrm>
            <a:off x="1150938" y="684213"/>
            <a:ext cx="4557712" cy="3417887"/>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24578" name="Rectangle 2"/>
          <p:cNvSpPr txBox="1">
            <a:spLocks noGrp="1" noChangeArrowheads="1"/>
          </p:cNvSpPr>
          <p:nvPr>
            <p:ph type="body"/>
          </p:nvPr>
        </p:nvSpPr>
        <p:spPr bwMode="auto">
          <a:xfrm>
            <a:off x="914400" y="4330700"/>
            <a:ext cx="5026025" cy="4100513"/>
          </a:xfrm>
          <a:prstGeom prst="rect">
            <a:avLst/>
          </a:prstGeom>
          <a:noFill/>
          <a:ln>
            <a:round/>
            <a:headEnd/>
            <a:tailEnd/>
          </a:ln>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A65E363E-EE56-4E1E-92B4-F364E71C4071}" type="slidenum">
              <a:rPr lang="en-GB"/>
              <a:pPr/>
              <a:t>6</a:t>
            </a:fld>
            <a:endParaRPr lang="en-GB"/>
          </a:p>
        </p:txBody>
      </p:sp>
      <p:sp>
        <p:nvSpPr>
          <p:cNvPr id="24577" name="Text Box 1"/>
          <p:cNvSpPr txBox="1">
            <a:spLocks noChangeArrowheads="1"/>
          </p:cNvSpPr>
          <p:nvPr/>
        </p:nvSpPr>
        <p:spPr bwMode="auto">
          <a:xfrm>
            <a:off x="1150938" y="684213"/>
            <a:ext cx="4557712" cy="3417887"/>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24578" name="Rectangle 2"/>
          <p:cNvSpPr txBox="1">
            <a:spLocks noGrp="1" noChangeArrowheads="1"/>
          </p:cNvSpPr>
          <p:nvPr>
            <p:ph type="body"/>
          </p:nvPr>
        </p:nvSpPr>
        <p:spPr bwMode="auto">
          <a:xfrm>
            <a:off x="914400" y="4330700"/>
            <a:ext cx="5026025" cy="4100513"/>
          </a:xfrm>
          <a:prstGeom prst="rect">
            <a:avLst/>
          </a:prstGeom>
          <a:noFill/>
          <a:ln>
            <a:round/>
            <a:headEnd/>
            <a:tailEnd/>
          </a:ln>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A65E363E-EE56-4E1E-92B4-F364E71C4071}" type="slidenum">
              <a:rPr lang="en-GB"/>
              <a:pPr/>
              <a:t>7</a:t>
            </a:fld>
            <a:endParaRPr lang="en-GB"/>
          </a:p>
        </p:txBody>
      </p:sp>
      <p:sp>
        <p:nvSpPr>
          <p:cNvPr id="24577" name="Text Box 1"/>
          <p:cNvSpPr txBox="1">
            <a:spLocks noChangeArrowheads="1"/>
          </p:cNvSpPr>
          <p:nvPr/>
        </p:nvSpPr>
        <p:spPr bwMode="auto">
          <a:xfrm>
            <a:off x="1150938" y="684213"/>
            <a:ext cx="4557712" cy="3417887"/>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24578" name="Rectangle 2"/>
          <p:cNvSpPr txBox="1">
            <a:spLocks noGrp="1" noChangeArrowheads="1"/>
          </p:cNvSpPr>
          <p:nvPr>
            <p:ph type="body"/>
          </p:nvPr>
        </p:nvSpPr>
        <p:spPr bwMode="auto">
          <a:xfrm>
            <a:off x="914400" y="4330700"/>
            <a:ext cx="5026025" cy="4100513"/>
          </a:xfrm>
          <a:prstGeom prst="rect">
            <a:avLst/>
          </a:prstGeom>
          <a:noFill/>
          <a:ln>
            <a:round/>
            <a:headEnd/>
            <a:tailEnd/>
          </a:ln>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A65E363E-EE56-4E1E-92B4-F364E71C4071}" type="slidenum">
              <a:rPr lang="en-GB"/>
              <a:pPr/>
              <a:t>8</a:t>
            </a:fld>
            <a:endParaRPr lang="en-GB"/>
          </a:p>
        </p:txBody>
      </p:sp>
      <p:sp>
        <p:nvSpPr>
          <p:cNvPr id="24577" name="Text Box 1"/>
          <p:cNvSpPr txBox="1">
            <a:spLocks noChangeArrowheads="1"/>
          </p:cNvSpPr>
          <p:nvPr/>
        </p:nvSpPr>
        <p:spPr bwMode="auto">
          <a:xfrm>
            <a:off x="1150938" y="684213"/>
            <a:ext cx="4557712" cy="3417887"/>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24578" name="Rectangle 2"/>
          <p:cNvSpPr txBox="1">
            <a:spLocks noGrp="1" noChangeArrowheads="1"/>
          </p:cNvSpPr>
          <p:nvPr>
            <p:ph type="body"/>
          </p:nvPr>
        </p:nvSpPr>
        <p:spPr bwMode="auto">
          <a:xfrm>
            <a:off x="914400" y="4330700"/>
            <a:ext cx="5026025" cy="4100513"/>
          </a:xfrm>
          <a:prstGeom prst="rect">
            <a:avLst/>
          </a:prstGeom>
          <a:noFill/>
          <a:ln>
            <a:round/>
            <a:headEnd/>
            <a:tailEnd/>
          </a:ln>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A65E363E-EE56-4E1E-92B4-F364E71C4071}" type="slidenum">
              <a:rPr lang="en-GB"/>
              <a:pPr/>
              <a:t>9</a:t>
            </a:fld>
            <a:endParaRPr lang="en-GB"/>
          </a:p>
        </p:txBody>
      </p:sp>
      <p:sp>
        <p:nvSpPr>
          <p:cNvPr id="24577" name="Text Box 1"/>
          <p:cNvSpPr txBox="1">
            <a:spLocks noChangeArrowheads="1"/>
          </p:cNvSpPr>
          <p:nvPr/>
        </p:nvSpPr>
        <p:spPr bwMode="auto">
          <a:xfrm>
            <a:off x="1150938" y="684213"/>
            <a:ext cx="4557712" cy="3417887"/>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24578" name="Rectangle 2"/>
          <p:cNvSpPr txBox="1">
            <a:spLocks noGrp="1" noChangeArrowheads="1"/>
          </p:cNvSpPr>
          <p:nvPr>
            <p:ph type="body"/>
          </p:nvPr>
        </p:nvSpPr>
        <p:spPr bwMode="auto">
          <a:xfrm>
            <a:off x="914400" y="4330700"/>
            <a:ext cx="5026025" cy="4100513"/>
          </a:xfrm>
          <a:prstGeom prst="rect">
            <a:avLst/>
          </a:prstGeom>
          <a:noFill/>
          <a:ln>
            <a:round/>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C77A4477-66F5-433F-AAA4-590D57B6A409}"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A9EDCEFA-1D8B-4426-BECB-77247BBE2576}"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1925" y="465138"/>
            <a:ext cx="1941513" cy="5629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65138"/>
            <a:ext cx="5673725" cy="5629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31652318-87B4-47FB-821A-67C7A317C72C}"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6C48F901-E581-40F9-BEC1-D994E94DFDC5}"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F9A59F54-3D8E-40DF-A6A1-4E683145F936}"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06825"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GB"/>
          </a:p>
        </p:txBody>
      </p:sp>
      <p:sp>
        <p:nvSpPr>
          <p:cNvPr id="6" name="Footer Placeholder 5"/>
          <p:cNvSpPr>
            <a:spLocks noGrp="1"/>
          </p:cNvSpPr>
          <p:nvPr>
            <p:ph type="ftr" idx="11"/>
          </p:nvPr>
        </p:nvSpPr>
        <p:spPr/>
        <p:txBody>
          <a:bodyPr/>
          <a:lstStyle>
            <a:lvl1pPr>
              <a:defRPr/>
            </a:lvl1pPr>
          </a:lstStyle>
          <a:p>
            <a:endParaRPr lang="en-GB"/>
          </a:p>
        </p:txBody>
      </p:sp>
      <p:sp>
        <p:nvSpPr>
          <p:cNvPr id="7" name="Slide Number Placeholder 6"/>
          <p:cNvSpPr>
            <a:spLocks noGrp="1"/>
          </p:cNvSpPr>
          <p:nvPr>
            <p:ph type="sldNum" idx="12"/>
          </p:nvPr>
        </p:nvSpPr>
        <p:spPr/>
        <p:txBody>
          <a:bodyPr/>
          <a:lstStyle>
            <a:lvl1pPr>
              <a:defRPr/>
            </a:lvl1pPr>
          </a:lstStyle>
          <a:p>
            <a:fld id="{175B2CDD-D9A7-44EC-9B8D-4F01A6E69EEE}"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GB"/>
          </a:p>
        </p:txBody>
      </p:sp>
      <p:sp>
        <p:nvSpPr>
          <p:cNvPr id="8" name="Footer Placeholder 7"/>
          <p:cNvSpPr>
            <a:spLocks noGrp="1"/>
          </p:cNvSpPr>
          <p:nvPr>
            <p:ph type="ftr" idx="11"/>
          </p:nvPr>
        </p:nvSpPr>
        <p:spPr/>
        <p:txBody>
          <a:bodyPr/>
          <a:lstStyle>
            <a:lvl1pPr>
              <a:defRPr/>
            </a:lvl1pPr>
          </a:lstStyle>
          <a:p>
            <a:endParaRPr lang="en-GB"/>
          </a:p>
        </p:txBody>
      </p:sp>
      <p:sp>
        <p:nvSpPr>
          <p:cNvPr id="9" name="Slide Number Placeholder 8"/>
          <p:cNvSpPr>
            <a:spLocks noGrp="1"/>
          </p:cNvSpPr>
          <p:nvPr>
            <p:ph type="sldNum" idx="12"/>
          </p:nvPr>
        </p:nvSpPr>
        <p:spPr/>
        <p:txBody>
          <a:bodyPr/>
          <a:lstStyle>
            <a:lvl1pPr>
              <a:defRPr/>
            </a:lvl1pPr>
          </a:lstStyle>
          <a:p>
            <a:fld id="{6A0354C0-8E65-4CC4-9CCC-1FAAB3C15AD5}"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GB"/>
          </a:p>
        </p:txBody>
      </p:sp>
      <p:sp>
        <p:nvSpPr>
          <p:cNvPr id="4" name="Footer Placeholder 3"/>
          <p:cNvSpPr>
            <a:spLocks noGrp="1"/>
          </p:cNvSpPr>
          <p:nvPr>
            <p:ph type="ftr" idx="11"/>
          </p:nvPr>
        </p:nvSpPr>
        <p:spPr/>
        <p:txBody>
          <a:bodyPr/>
          <a:lstStyle>
            <a:lvl1pPr>
              <a:defRPr/>
            </a:lvl1pPr>
          </a:lstStyle>
          <a:p>
            <a:endParaRPr lang="en-GB"/>
          </a:p>
        </p:txBody>
      </p:sp>
      <p:sp>
        <p:nvSpPr>
          <p:cNvPr id="5" name="Slide Number Placeholder 4"/>
          <p:cNvSpPr>
            <a:spLocks noGrp="1"/>
          </p:cNvSpPr>
          <p:nvPr>
            <p:ph type="sldNum" idx="12"/>
          </p:nvPr>
        </p:nvSpPr>
        <p:spPr/>
        <p:txBody>
          <a:bodyPr/>
          <a:lstStyle>
            <a:lvl1pPr>
              <a:defRPr/>
            </a:lvl1pPr>
          </a:lstStyle>
          <a:p>
            <a:fld id="{C0E74B90-D064-4DCD-92BE-EA022308CC4C}"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GB"/>
          </a:p>
        </p:txBody>
      </p:sp>
      <p:sp>
        <p:nvSpPr>
          <p:cNvPr id="3" name="Footer Placeholder 2"/>
          <p:cNvSpPr>
            <a:spLocks noGrp="1"/>
          </p:cNvSpPr>
          <p:nvPr>
            <p:ph type="ftr" idx="11"/>
          </p:nvPr>
        </p:nvSpPr>
        <p:spPr/>
        <p:txBody>
          <a:bodyPr/>
          <a:lstStyle>
            <a:lvl1pPr>
              <a:defRPr/>
            </a:lvl1pPr>
          </a:lstStyle>
          <a:p>
            <a:endParaRPr lang="en-GB"/>
          </a:p>
        </p:txBody>
      </p:sp>
      <p:sp>
        <p:nvSpPr>
          <p:cNvPr id="4" name="Slide Number Placeholder 3"/>
          <p:cNvSpPr>
            <a:spLocks noGrp="1"/>
          </p:cNvSpPr>
          <p:nvPr>
            <p:ph type="sldNum" idx="12"/>
          </p:nvPr>
        </p:nvSpPr>
        <p:spPr/>
        <p:txBody>
          <a:bodyPr/>
          <a:lstStyle>
            <a:lvl1pPr>
              <a:defRPr/>
            </a:lvl1pPr>
          </a:lstStyle>
          <a:p>
            <a:fld id="{999BDF59-CD0E-467C-AFF0-601F9E2617C5}"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GB"/>
          </a:p>
        </p:txBody>
      </p:sp>
      <p:sp>
        <p:nvSpPr>
          <p:cNvPr id="6" name="Footer Placeholder 5"/>
          <p:cNvSpPr>
            <a:spLocks noGrp="1"/>
          </p:cNvSpPr>
          <p:nvPr>
            <p:ph type="ftr" idx="11"/>
          </p:nvPr>
        </p:nvSpPr>
        <p:spPr/>
        <p:txBody>
          <a:bodyPr/>
          <a:lstStyle>
            <a:lvl1pPr>
              <a:defRPr/>
            </a:lvl1pPr>
          </a:lstStyle>
          <a:p>
            <a:endParaRPr lang="en-GB"/>
          </a:p>
        </p:txBody>
      </p:sp>
      <p:sp>
        <p:nvSpPr>
          <p:cNvPr id="7" name="Slide Number Placeholder 6"/>
          <p:cNvSpPr>
            <a:spLocks noGrp="1"/>
          </p:cNvSpPr>
          <p:nvPr>
            <p:ph type="sldNum" idx="12"/>
          </p:nvPr>
        </p:nvSpPr>
        <p:spPr/>
        <p:txBody>
          <a:bodyPr/>
          <a:lstStyle>
            <a:lvl1pPr>
              <a:defRPr/>
            </a:lvl1pPr>
          </a:lstStyle>
          <a:p>
            <a:fld id="{36D7ABE1-06F7-4DA8-92FC-85EF1DFCFC1A}"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GB"/>
          </a:p>
        </p:txBody>
      </p:sp>
      <p:sp>
        <p:nvSpPr>
          <p:cNvPr id="6" name="Footer Placeholder 5"/>
          <p:cNvSpPr>
            <a:spLocks noGrp="1"/>
          </p:cNvSpPr>
          <p:nvPr>
            <p:ph type="ftr" idx="11"/>
          </p:nvPr>
        </p:nvSpPr>
        <p:spPr/>
        <p:txBody>
          <a:bodyPr/>
          <a:lstStyle>
            <a:lvl1pPr>
              <a:defRPr/>
            </a:lvl1pPr>
          </a:lstStyle>
          <a:p>
            <a:endParaRPr lang="en-GB"/>
          </a:p>
        </p:txBody>
      </p:sp>
      <p:sp>
        <p:nvSpPr>
          <p:cNvPr id="7" name="Slide Number Placeholder 6"/>
          <p:cNvSpPr>
            <a:spLocks noGrp="1"/>
          </p:cNvSpPr>
          <p:nvPr>
            <p:ph type="sldNum" idx="12"/>
          </p:nvPr>
        </p:nvSpPr>
        <p:spPr/>
        <p:txBody>
          <a:bodyPr/>
          <a:lstStyle>
            <a:lvl1pPr>
              <a:defRPr/>
            </a:lvl1pPr>
          </a:lstStyle>
          <a:p>
            <a:fld id="{213427FF-16AE-400D-88ED-9CEA442A7EF5}"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grpSp>
        <p:nvGrpSpPr>
          <p:cNvPr id="1025" name="Group 1"/>
          <p:cNvGrpSpPr>
            <a:grpSpLocks/>
          </p:cNvGrpSpPr>
          <p:nvPr/>
        </p:nvGrpSpPr>
        <p:grpSpPr bwMode="auto">
          <a:xfrm>
            <a:off x="-8410575" y="1588"/>
            <a:ext cx="17541875" cy="13689012"/>
            <a:chOff x="-5298" y="1"/>
            <a:chExt cx="11050" cy="8623"/>
          </a:xfrm>
        </p:grpSpPr>
        <p:sp>
          <p:nvSpPr>
            <p:cNvPr id="1026" name="Freeform 2"/>
            <p:cNvSpPr>
              <a:spLocks noChangeArrowheads="1"/>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custGeom>
            <a:gradFill rotWithShape="0">
              <a:gsLst>
                <a:gs pos="0">
                  <a:srgbClr val="3366FF"/>
                </a:gs>
                <a:gs pos="100000">
                  <a:srgbClr val="172F75"/>
                </a:gs>
              </a:gsLst>
              <a:lin ang="10800000" scaled="1"/>
            </a:gradFill>
            <a:ln w="9525">
              <a:noFill/>
              <a:round/>
              <a:headEnd/>
              <a:tailEnd/>
            </a:ln>
            <a:effectLst/>
          </p:spPr>
          <p:txBody>
            <a:bodyPr wrap="none" anchor="ctr"/>
            <a:lstStyle/>
            <a:p>
              <a:endParaRPr lang="en-US"/>
            </a:p>
          </p:txBody>
        </p:sp>
        <p:sp>
          <p:nvSpPr>
            <p:cNvPr id="1027" name="AutoShape 3"/>
            <p:cNvSpPr>
              <a:spLocks noChangeArrowheads="1"/>
            </p:cNvSpPr>
            <p:nvPr/>
          </p:nvSpPr>
          <p:spPr bwMode="auto">
            <a:xfrm>
              <a:off x="-5298" y="1"/>
              <a:ext cx="10596" cy="8624"/>
            </a:xfrm>
            <a:custGeom>
              <a:avLst/>
              <a:gdLst>
                <a:gd name="G0" fmla="sin 10800 17694720"/>
                <a:gd name="G1" fmla="+- G0 10800 0"/>
                <a:gd name="G2" fmla="cos 10800 17694720"/>
                <a:gd name="G3" fmla="+- G2 10800 0"/>
                <a:gd name="G4" fmla="sin 10800 0"/>
                <a:gd name="G5" fmla="+- G4 10800 0"/>
                <a:gd name="G6" fmla="cos 10800 0"/>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0799 w 21600"/>
                <a:gd name="T13" fmla="*/ 0 h 21600"/>
                <a:gd name="T14" fmla="*/ 21599 w 21600"/>
                <a:gd name="T15" fmla="*/ 107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12600">
              <a:solidFill>
                <a:srgbClr val="3366FF"/>
              </a:solidFill>
              <a:miter lim="800000"/>
              <a:headEnd/>
              <a:tailEnd/>
            </a:ln>
            <a:effectLst/>
          </p:spPr>
          <p:txBody>
            <a:bodyPr wrap="none" anchor="ctr"/>
            <a:lstStyle/>
            <a:p>
              <a:endParaRPr lang="en-US"/>
            </a:p>
          </p:txBody>
        </p:sp>
      </p:grpSp>
      <p:sp>
        <p:nvSpPr>
          <p:cNvPr id="1028" name="Rectangle 4"/>
          <p:cNvSpPr>
            <a:spLocks noGrp="1" noChangeArrowheads="1"/>
          </p:cNvSpPr>
          <p:nvPr>
            <p:ph type="title"/>
          </p:nvPr>
        </p:nvSpPr>
        <p:spPr bwMode="auto">
          <a:xfrm>
            <a:off x="685800" y="465138"/>
            <a:ext cx="7767638" cy="1431925"/>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9" name="Rectangle 5"/>
          <p:cNvSpPr>
            <a:spLocks noGrp="1" noChangeArrowheads="1"/>
          </p:cNvSpPr>
          <p:nvPr>
            <p:ph type="dt"/>
          </p:nvPr>
        </p:nvSpPr>
        <p:spPr bwMode="auto">
          <a:xfrm>
            <a:off x="685800" y="6248400"/>
            <a:ext cx="1900238" cy="452438"/>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nSpc>
                <a:spcPct val="100000"/>
              </a:lnSpc>
              <a:buClr>
                <a:srgbClr val="0000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FFFFFF"/>
                </a:solidFill>
                <a:cs typeface="Lucida Sans Unicode" pitchFamily="34" charset="0"/>
              </a:defRPr>
            </a:lvl1pPr>
          </a:lstStyle>
          <a:p>
            <a:endParaRPr lang="en-GB"/>
          </a:p>
        </p:txBody>
      </p:sp>
      <p:sp>
        <p:nvSpPr>
          <p:cNvPr id="1030" name="Rectangle 6"/>
          <p:cNvSpPr>
            <a:spLocks noGrp="1" noChangeArrowheads="1"/>
          </p:cNvSpPr>
          <p:nvPr>
            <p:ph type="ftr"/>
          </p:nvPr>
        </p:nvSpPr>
        <p:spPr bwMode="auto">
          <a:xfrm>
            <a:off x="3124200" y="6248400"/>
            <a:ext cx="2890838" cy="452438"/>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a:lnSpc>
                <a:spcPct val="100000"/>
              </a:lnSpc>
              <a:buClr>
                <a:srgbClr val="0000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FFFFFF"/>
                </a:solidFill>
                <a:cs typeface="Lucida Sans Unicode" pitchFamily="34" charset="0"/>
              </a:defRPr>
            </a:lvl1pPr>
          </a:lstStyle>
          <a:p>
            <a:endParaRPr lang="en-GB"/>
          </a:p>
        </p:txBody>
      </p:sp>
      <p:sp>
        <p:nvSpPr>
          <p:cNvPr id="1031" name="Rectangle 7"/>
          <p:cNvSpPr>
            <a:spLocks noGrp="1" noChangeArrowheads="1"/>
          </p:cNvSpPr>
          <p:nvPr>
            <p:ph type="sldNum"/>
          </p:nvPr>
        </p:nvSpPr>
        <p:spPr bwMode="auto">
          <a:xfrm>
            <a:off x="6553200" y="6248400"/>
            <a:ext cx="1900238" cy="452438"/>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r">
              <a:lnSpc>
                <a:spcPct val="100000"/>
              </a:lnSpc>
              <a:buClr>
                <a:srgbClr val="0000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FFFFFF"/>
                </a:solidFill>
                <a:cs typeface="Lucida Sans Unicode" pitchFamily="34" charset="0"/>
              </a:defRPr>
            </a:lvl1pPr>
          </a:lstStyle>
          <a:p>
            <a:fld id="{C7F8F74F-7B2A-48AF-AEC9-302264CE9FC1}" type="slidenum">
              <a:rPr lang="en-GB"/>
              <a:pPr/>
              <a:t>‹#›</a:t>
            </a:fld>
            <a:endParaRPr lang="en-GB"/>
          </a:p>
        </p:txBody>
      </p:sp>
      <p:sp>
        <p:nvSpPr>
          <p:cNvPr id="1032" name="Rectangle 8"/>
          <p:cNvSpPr>
            <a:spLocks noGrp="1" noChangeArrowheads="1"/>
          </p:cNvSpPr>
          <p:nvPr>
            <p:ph type="body" idx="1"/>
          </p:nvPr>
        </p:nvSpPr>
        <p:spPr bwMode="auto">
          <a:xfrm>
            <a:off x="685800" y="1981200"/>
            <a:ext cx="7767638" cy="4113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457200" rtl="0" fontAlgn="base">
        <a:lnSpc>
          <a:spcPct val="81000"/>
        </a:lnSpc>
        <a:spcBef>
          <a:spcPct val="0"/>
        </a:spcBef>
        <a:spcAft>
          <a:spcPct val="0"/>
        </a:spcAft>
        <a:buClr>
          <a:srgbClr val="FFCC66"/>
        </a:buClr>
        <a:buSzPct val="100000"/>
        <a:buFont typeface="Arial" charset="0"/>
        <a:defRPr sz="4400">
          <a:solidFill>
            <a:srgbClr val="FFCC66"/>
          </a:solidFill>
          <a:effectLst>
            <a:outerShdw blurRad="38100" dist="38100" dir="2700000" algn="tl">
              <a:srgbClr val="000000"/>
            </a:outerShdw>
          </a:effectLst>
          <a:latin typeface="+mj-lt"/>
          <a:ea typeface="+mj-ea"/>
          <a:cs typeface="+mj-cs"/>
        </a:defRPr>
      </a:lvl1pPr>
      <a:lvl2pPr algn="ctr" defTabSz="457200" rtl="0" fontAlgn="base">
        <a:lnSpc>
          <a:spcPct val="81000"/>
        </a:lnSpc>
        <a:spcBef>
          <a:spcPct val="0"/>
        </a:spcBef>
        <a:spcAft>
          <a:spcPct val="0"/>
        </a:spcAft>
        <a:buClr>
          <a:srgbClr val="FFCC66"/>
        </a:buClr>
        <a:buSzPct val="100000"/>
        <a:buFont typeface="Arial" charset="0"/>
        <a:defRPr sz="4400">
          <a:solidFill>
            <a:srgbClr val="FFCC66"/>
          </a:solidFill>
          <a:effectLst>
            <a:outerShdw blurRad="38100" dist="38100" dir="2700000" algn="tl">
              <a:srgbClr val="000000"/>
            </a:outerShdw>
          </a:effectLst>
          <a:latin typeface="Arial" charset="0"/>
        </a:defRPr>
      </a:lvl2pPr>
      <a:lvl3pPr algn="ctr" defTabSz="457200" rtl="0" fontAlgn="base">
        <a:lnSpc>
          <a:spcPct val="81000"/>
        </a:lnSpc>
        <a:spcBef>
          <a:spcPct val="0"/>
        </a:spcBef>
        <a:spcAft>
          <a:spcPct val="0"/>
        </a:spcAft>
        <a:buClr>
          <a:srgbClr val="FFCC66"/>
        </a:buClr>
        <a:buSzPct val="100000"/>
        <a:buFont typeface="Arial" charset="0"/>
        <a:defRPr sz="4400">
          <a:solidFill>
            <a:srgbClr val="FFCC66"/>
          </a:solidFill>
          <a:effectLst>
            <a:outerShdw blurRad="38100" dist="38100" dir="2700000" algn="tl">
              <a:srgbClr val="000000"/>
            </a:outerShdw>
          </a:effectLst>
          <a:latin typeface="Arial" charset="0"/>
        </a:defRPr>
      </a:lvl3pPr>
      <a:lvl4pPr algn="ctr" defTabSz="457200" rtl="0" fontAlgn="base">
        <a:lnSpc>
          <a:spcPct val="81000"/>
        </a:lnSpc>
        <a:spcBef>
          <a:spcPct val="0"/>
        </a:spcBef>
        <a:spcAft>
          <a:spcPct val="0"/>
        </a:spcAft>
        <a:buClr>
          <a:srgbClr val="FFCC66"/>
        </a:buClr>
        <a:buSzPct val="100000"/>
        <a:buFont typeface="Arial" charset="0"/>
        <a:defRPr sz="4400">
          <a:solidFill>
            <a:srgbClr val="FFCC66"/>
          </a:solidFill>
          <a:effectLst>
            <a:outerShdw blurRad="38100" dist="38100" dir="2700000" algn="tl">
              <a:srgbClr val="000000"/>
            </a:outerShdw>
          </a:effectLst>
          <a:latin typeface="Arial" charset="0"/>
        </a:defRPr>
      </a:lvl4pPr>
      <a:lvl5pPr algn="ctr" defTabSz="457200" rtl="0" fontAlgn="base">
        <a:lnSpc>
          <a:spcPct val="81000"/>
        </a:lnSpc>
        <a:spcBef>
          <a:spcPct val="0"/>
        </a:spcBef>
        <a:spcAft>
          <a:spcPct val="0"/>
        </a:spcAft>
        <a:buClr>
          <a:srgbClr val="FFCC66"/>
        </a:buClr>
        <a:buSzPct val="100000"/>
        <a:buFont typeface="Arial" charset="0"/>
        <a:defRPr sz="4400">
          <a:solidFill>
            <a:srgbClr val="FFCC66"/>
          </a:solidFill>
          <a:effectLst>
            <a:outerShdw blurRad="38100" dist="38100" dir="2700000" algn="tl">
              <a:srgbClr val="000000"/>
            </a:outerShdw>
          </a:effectLst>
          <a:latin typeface="Arial" charset="0"/>
        </a:defRPr>
      </a:lvl5pPr>
      <a:lvl6pPr marL="457200" algn="ctr" defTabSz="457200" rtl="0" fontAlgn="base">
        <a:lnSpc>
          <a:spcPct val="81000"/>
        </a:lnSpc>
        <a:spcBef>
          <a:spcPct val="0"/>
        </a:spcBef>
        <a:spcAft>
          <a:spcPct val="0"/>
        </a:spcAft>
        <a:buClr>
          <a:srgbClr val="FFCC66"/>
        </a:buClr>
        <a:buSzPct val="100000"/>
        <a:buFont typeface="Arial" charset="0"/>
        <a:defRPr sz="4400">
          <a:solidFill>
            <a:srgbClr val="FFCC66"/>
          </a:solidFill>
          <a:effectLst>
            <a:outerShdw blurRad="38100" dist="38100" dir="2700000" algn="tl">
              <a:srgbClr val="000000"/>
            </a:outerShdw>
          </a:effectLst>
          <a:latin typeface="Arial" charset="0"/>
        </a:defRPr>
      </a:lvl6pPr>
      <a:lvl7pPr marL="914400" algn="ctr" defTabSz="457200" rtl="0" fontAlgn="base">
        <a:lnSpc>
          <a:spcPct val="81000"/>
        </a:lnSpc>
        <a:spcBef>
          <a:spcPct val="0"/>
        </a:spcBef>
        <a:spcAft>
          <a:spcPct val="0"/>
        </a:spcAft>
        <a:buClr>
          <a:srgbClr val="FFCC66"/>
        </a:buClr>
        <a:buSzPct val="100000"/>
        <a:buFont typeface="Arial" charset="0"/>
        <a:defRPr sz="4400">
          <a:solidFill>
            <a:srgbClr val="FFCC66"/>
          </a:solidFill>
          <a:effectLst>
            <a:outerShdw blurRad="38100" dist="38100" dir="2700000" algn="tl">
              <a:srgbClr val="000000"/>
            </a:outerShdw>
          </a:effectLst>
          <a:latin typeface="Arial" charset="0"/>
        </a:defRPr>
      </a:lvl7pPr>
      <a:lvl8pPr marL="1371600" algn="ctr" defTabSz="457200" rtl="0" fontAlgn="base">
        <a:lnSpc>
          <a:spcPct val="81000"/>
        </a:lnSpc>
        <a:spcBef>
          <a:spcPct val="0"/>
        </a:spcBef>
        <a:spcAft>
          <a:spcPct val="0"/>
        </a:spcAft>
        <a:buClr>
          <a:srgbClr val="FFCC66"/>
        </a:buClr>
        <a:buSzPct val="100000"/>
        <a:buFont typeface="Arial" charset="0"/>
        <a:defRPr sz="4400">
          <a:solidFill>
            <a:srgbClr val="FFCC66"/>
          </a:solidFill>
          <a:effectLst>
            <a:outerShdw blurRad="38100" dist="38100" dir="2700000" algn="tl">
              <a:srgbClr val="000000"/>
            </a:outerShdw>
          </a:effectLst>
          <a:latin typeface="Arial" charset="0"/>
        </a:defRPr>
      </a:lvl8pPr>
      <a:lvl9pPr marL="1828800" algn="ctr" defTabSz="457200" rtl="0" fontAlgn="base">
        <a:lnSpc>
          <a:spcPct val="81000"/>
        </a:lnSpc>
        <a:spcBef>
          <a:spcPct val="0"/>
        </a:spcBef>
        <a:spcAft>
          <a:spcPct val="0"/>
        </a:spcAft>
        <a:buClr>
          <a:srgbClr val="FFCC66"/>
        </a:buClr>
        <a:buSzPct val="100000"/>
        <a:buFont typeface="Arial" charset="0"/>
        <a:defRPr sz="4400">
          <a:solidFill>
            <a:srgbClr val="FFCC66"/>
          </a:solidFill>
          <a:effectLst>
            <a:outerShdw blurRad="38100" dist="38100" dir="2700000" algn="tl">
              <a:srgbClr val="000000"/>
            </a:outerShdw>
          </a:effectLst>
          <a:latin typeface="Arial" charset="0"/>
        </a:defRPr>
      </a:lvl9pPr>
    </p:titleStyle>
    <p:bodyStyle>
      <a:lvl1pPr marL="338138" indent="-338138" algn="l" defTabSz="457200" rtl="0" fontAlgn="base">
        <a:lnSpc>
          <a:spcPct val="86000"/>
        </a:lnSpc>
        <a:spcBef>
          <a:spcPts val="800"/>
        </a:spcBef>
        <a:spcAft>
          <a:spcPct val="0"/>
        </a:spcAft>
        <a:buClr>
          <a:srgbClr val="3366FF"/>
        </a:buClr>
        <a:buSzPct val="80000"/>
        <a:buFont typeface="Wingdings" pitchFamily="2" charset="2"/>
        <a:buChar char=""/>
        <a:defRPr sz="3200">
          <a:solidFill>
            <a:srgbClr val="FFFFFF"/>
          </a:solidFill>
          <a:latin typeface="+mn-lt"/>
          <a:ea typeface="+mn-ea"/>
          <a:cs typeface="+mn-cs"/>
        </a:defRPr>
      </a:lvl1pPr>
      <a:lvl2pPr marL="738188" indent="-280988" algn="l" defTabSz="457200" rtl="0" fontAlgn="base">
        <a:lnSpc>
          <a:spcPct val="86000"/>
        </a:lnSpc>
        <a:spcBef>
          <a:spcPts val="700"/>
        </a:spcBef>
        <a:spcAft>
          <a:spcPct val="0"/>
        </a:spcAft>
        <a:buClr>
          <a:srgbClr val="FFFFFF"/>
        </a:buClr>
        <a:buSzPct val="90000"/>
        <a:buFont typeface="Times New Roman" pitchFamily="18" charset="0"/>
        <a:buChar char="–"/>
        <a:defRPr sz="2800">
          <a:solidFill>
            <a:srgbClr val="FFFFFF"/>
          </a:solidFill>
          <a:latin typeface="+mn-lt"/>
        </a:defRPr>
      </a:lvl2pPr>
      <a:lvl3pPr marL="1143000" indent="-228600" algn="l" defTabSz="457200" rtl="0" fontAlgn="base">
        <a:lnSpc>
          <a:spcPct val="86000"/>
        </a:lnSpc>
        <a:spcBef>
          <a:spcPts val="600"/>
        </a:spcBef>
        <a:spcAft>
          <a:spcPct val="0"/>
        </a:spcAft>
        <a:buClr>
          <a:srgbClr val="00FFFF"/>
        </a:buClr>
        <a:buSzPct val="60000"/>
        <a:buFont typeface="Wingdings" pitchFamily="2" charset="2"/>
        <a:buChar char=""/>
        <a:defRPr sz="2400">
          <a:solidFill>
            <a:srgbClr val="FFFFFF"/>
          </a:solidFill>
          <a:latin typeface="+mn-lt"/>
        </a:defRPr>
      </a:lvl3pPr>
      <a:lvl4pPr marL="1600200" indent="-228600" algn="l" defTabSz="457200" rtl="0" fontAlgn="base">
        <a:lnSpc>
          <a:spcPct val="86000"/>
        </a:lnSpc>
        <a:spcBef>
          <a:spcPts val="500"/>
        </a:spcBef>
        <a:spcAft>
          <a:spcPct val="0"/>
        </a:spcAft>
        <a:buClr>
          <a:srgbClr val="FFFFFF"/>
        </a:buClr>
        <a:buSzPct val="100000"/>
        <a:buFont typeface="Times New Roman" pitchFamily="18" charset="0"/>
        <a:buChar char="–"/>
        <a:defRPr sz="2000">
          <a:solidFill>
            <a:srgbClr val="FFFFFF"/>
          </a:solidFill>
          <a:latin typeface="+mn-lt"/>
        </a:defRPr>
      </a:lvl4pPr>
      <a:lvl5pPr marL="2057400" indent="-228600" algn="l" defTabSz="457200" rtl="0" fontAlgn="base">
        <a:lnSpc>
          <a:spcPct val="86000"/>
        </a:lnSpc>
        <a:spcBef>
          <a:spcPts val="500"/>
        </a:spcBef>
        <a:spcAft>
          <a:spcPct val="0"/>
        </a:spcAft>
        <a:buClr>
          <a:srgbClr val="FFFFFF"/>
        </a:buClr>
        <a:buSzPct val="100000"/>
        <a:buFont typeface="Times New Roman" pitchFamily="18" charset="0"/>
        <a:buChar char="•"/>
        <a:defRPr sz="2000">
          <a:solidFill>
            <a:srgbClr val="FFFFFF"/>
          </a:solidFill>
          <a:latin typeface="+mn-lt"/>
        </a:defRPr>
      </a:lvl5pPr>
      <a:lvl6pPr marL="2514600" indent="-228600" algn="l" defTabSz="457200" rtl="0" fontAlgn="base">
        <a:lnSpc>
          <a:spcPct val="86000"/>
        </a:lnSpc>
        <a:spcBef>
          <a:spcPts val="500"/>
        </a:spcBef>
        <a:spcAft>
          <a:spcPct val="0"/>
        </a:spcAft>
        <a:buClr>
          <a:srgbClr val="FFFFFF"/>
        </a:buClr>
        <a:buSzPct val="100000"/>
        <a:buFont typeface="Times New Roman" pitchFamily="18" charset="0"/>
        <a:buChar char="•"/>
        <a:defRPr sz="2000">
          <a:solidFill>
            <a:srgbClr val="FFFFFF"/>
          </a:solidFill>
          <a:latin typeface="+mn-lt"/>
        </a:defRPr>
      </a:lvl6pPr>
      <a:lvl7pPr marL="2971800" indent="-228600" algn="l" defTabSz="457200" rtl="0" fontAlgn="base">
        <a:lnSpc>
          <a:spcPct val="86000"/>
        </a:lnSpc>
        <a:spcBef>
          <a:spcPts val="500"/>
        </a:spcBef>
        <a:spcAft>
          <a:spcPct val="0"/>
        </a:spcAft>
        <a:buClr>
          <a:srgbClr val="FFFFFF"/>
        </a:buClr>
        <a:buSzPct val="100000"/>
        <a:buFont typeface="Times New Roman" pitchFamily="18" charset="0"/>
        <a:buChar char="•"/>
        <a:defRPr sz="2000">
          <a:solidFill>
            <a:srgbClr val="FFFFFF"/>
          </a:solidFill>
          <a:latin typeface="+mn-lt"/>
        </a:defRPr>
      </a:lvl7pPr>
      <a:lvl8pPr marL="3429000" indent="-228600" algn="l" defTabSz="457200" rtl="0" fontAlgn="base">
        <a:lnSpc>
          <a:spcPct val="86000"/>
        </a:lnSpc>
        <a:spcBef>
          <a:spcPts val="500"/>
        </a:spcBef>
        <a:spcAft>
          <a:spcPct val="0"/>
        </a:spcAft>
        <a:buClr>
          <a:srgbClr val="FFFFFF"/>
        </a:buClr>
        <a:buSzPct val="100000"/>
        <a:buFont typeface="Times New Roman" pitchFamily="18" charset="0"/>
        <a:buChar char="•"/>
        <a:defRPr sz="2000">
          <a:solidFill>
            <a:srgbClr val="FFFFFF"/>
          </a:solidFill>
          <a:latin typeface="+mn-lt"/>
        </a:defRPr>
      </a:lvl8pPr>
      <a:lvl9pPr marL="3886200" indent="-228600" algn="l" defTabSz="457200" rtl="0" fontAlgn="base">
        <a:lnSpc>
          <a:spcPct val="86000"/>
        </a:lnSpc>
        <a:spcBef>
          <a:spcPts val="500"/>
        </a:spcBef>
        <a:spcAft>
          <a:spcPct val="0"/>
        </a:spcAft>
        <a:buClr>
          <a:srgbClr val="FFFFFF"/>
        </a:buClr>
        <a:buSzPct val="100000"/>
        <a:buFont typeface="Times New Roman" pitchFamily="18" charset="0"/>
        <a:buChar char="•"/>
        <a:defRPr sz="20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www.vermontmushrooms.com/" TargetMode="External"/><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www.vermontmushrooms.com/"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3" cstate="print"/>
          <a:srcRect/>
          <a:stretch>
            <a:fillRect/>
          </a:stretch>
        </p:blipFill>
        <p:spPr bwMode="auto">
          <a:xfrm>
            <a:off x="-228600" y="-152400"/>
            <a:ext cx="9601200" cy="10287000"/>
          </a:xfrm>
          <a:prstGeom prst="rect">
            <a:avLst/>
          </a:prstGeom>
          <a:noFill/>
          <a:ln w="9525">
            <a:noFill/>
            <a:round/>
            <a:headEnd/>
            <a:tailEnd/>
          </a:ln>
          <a:effectLst/>
        </p:spPr>
      </p:pic>
      <p:sp>
        <p:nvSpPr>
          <p:cNvPr id="4099" name="Rectangle 3"/>
          <p:cNvSpPr>
            <a:spLocks noGrp="1" noChangeArrowheads="1"/>
          </p:cNvSpPr>
          <p:nvPr>
            <p:ph type="title"/>
          </p:nvPr>
        </p:nvSpPr>
        <p:spPr>
          <a:xfrm>
            <a:off x="0" y="228600"/>
            <a:ext cx="9144000" cy="2586050"/>
          </a:xfrm>
          <a:ln/>
        </p:spPr>
        <p:txBody>
          <a:bodyPr>
            <a:spAutoFit/>
          </a:bodyPr>
          <a:lstStyle/>
          <a:p>
            <a:pPr>
              <a:lnSpc>
                <a:spcPct val="100000"/>
              </a:lnSpc>
              <a:buClr>
                <a:srgbClr val="FFFFFF"/>
              </a:buClr>
              <a:buSzTx/>
              <a:buFont typeface="Tahoma" pitchFamily="34" charset="0"/>
              <a:buChar char=" "/>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5400" b="1" dirty="0" err="1" smtClean="0">
                <a:solidFill>
                  <a:srgbClr val="F2550E"/>
                </a:solidFill>
              </a:rPr>
              <a:t>Mycofacilitation</a:t>
            </a:r>
            <a:r>
              <a:rPr lang="en-GB" sz="5400" b="1" dirty="0" smtClean="0">
                <a:solidFill>
                  <a:srgbClr val="F2550E"/>
                </a:solidFill>
              </a:rPr>
              <a:t>:</a:t>
            </a:r>
            <a:r>
              <a:rPr lang="en-GB" dirty="0" smtClean="0">
                <a:solidFill>
                  <a:srgbClr val="F2550E"/>
                </a:solidFill>
              </a:rPr>
              <a:t/>
            </a:r>
            <a:br>
              <a:rPr lang="en-GB" dirty="0" smtClean="0">
                <a:solidFill>
                  <a:srgbClr val="F2550E"/>
                </a:solidFill>
              </a:rPr>
            </a:br>
            <a:r>
              <a:rPr lang="en-GB" sz="5400" dirty="0" smtClean="0">
                <a:solidFill>
                  <a:srgbClr val="F2550E"/>
                </a:solidFill>
              </a:rPr>
              <a:t>Increasing Ecosystem Health With Fungi</a:t>
            </a:r>
            <a:endParaRPr lang="en-GB" sz="5400" dirty="0">
              <a:solidFill>
                <a:srgbClr val="F2550E"/>
              </a:solidFill>
            </a:endParaRPr>
          </a:p>
        </p:txBody>
      </p:sp>
      <p:sp>
        <p:nvSpPr>
          <p:cNvPr id="4100" name="Rectangle 4"/>
          <p:cNvSpPr>
            <a:spLocks noChangeArrowheads="1"/>
          </p:cNvSpPr>
          <p:nvPr/>
        </p:nvSpPr>
        <p:spPr bwMode="auto">
          <a:xfrm>
            <a:off x="-304800" y="5105400"/>
            <a:ext cx="9180513" cy="1371600"/>
          </a:xfrm>
          <a:prstGeom prst="rect">
            <a:avLst/>
          </a:prstGeom>
          <a:noFill/>
          <a:ln w="9525">
            <a:noFill/>
            <a:round/>
            <a:headEnd/>
            <a:tailEnd/>
          </a:ln>
          <a:effectLst/>
        </p:spPr>
        <p:txBody>
          <a:bodyPr lIns="92160" tIns="46080" rIns="92160" bIns="46080" anchor="ctr"/>
          <a:lstStyle/>
          <a:p>
            <a:pPr algn="ctr">
              <a:lnSpc>
                <a:spcPct val="100000"/>
              </a:lnSpc>
              <a:buClr>
                <a:srgbClr val="FFCC66"/>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dirty="0" smtClean="0">
                <a:ln>
                  <a:solidFill>
                    <a:srgbClr val="F2550E"/>
                  </a:solidFill>
                </a:ln>
                <a:effectLst>
                  <a:outerShdw blurRad="38100" dist="38100" dir="2700000" algn="tl">
                    <a:srgbClr val="000000"/>
                  </a:outerShdw>
                </a:effectLst>
                <a:latin typeface="+mn-lt"/>
              </a:rPr>
              <a:t>By</a:t>
            </a:r>
            <a:endParaRPr lang="en-GB" b="1" dirty="0">
              <a:ln>
                <a:solidFill>
                  <a:srgbClr val="F2550E"/>
                </a:solidFill>
              </a:ln>
              <a:effectLst>
                <a:outerShdw blurRad="38100" dist="38100" dir="2700000" algn="tl">
                  <a:srgbClr val="000000"/>
                </a:outerShdw>
              </a:effectLst>
              <a:latin typeface="+mn-lt"/>
            </a:endParaRPr>
          </a:p>
          <a:p>
            <a:pPr algn="ctr">
              <a:lnSpc>
                <a:spcPct val="100000"/>
              </a:lnSpc>
              <a:buClr>
                <a:srgbClr val="FFCC66"/>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dirty="0">
                <a:ln>
                  <a:solidFill>
                    <a:srgbClr val="F2550E"/>
                  </a:solidFill>
                </a:ln>
                <a:effectLst>
                  <a:outerShdw blurRad="38100" dist="38100" dir="2700000" algn="tl">
                    <a:srgbClr val="000000"/>
                  </a:outerShdw>
                </a:effectLst>
                <a:latin typeface="+mn-lt"/>
              </a:rPr>
              <a:t>David Demarest</a:t>
            </a:r>
          </a:p>
          <a:p>
            <a:pPr algn="ctr">
              <a:lnSpc>
                <a:spcPct val="100000"/>
              </a:lnSpc>
              <a:buClr>
                <a:srgbClr val="FFCC66"/>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dirty="0">
                <a:ln>
                  <a:solidFill>
                    <a:srgbClr val="F2550E"/>
                  </a:solidFill>
                </a:ln>
                <a:effectLst>
                  <a:outerShdw blurRad="38100" dist="38100" dir="2700000" algn="tl">
                    <a:srgbClr val="000000"/>
                  </a:outerShdw>
                </a:effectLst>
                <a:latin typeface="+mn-lt"/>
              </a:rPr>
              <a:t>Green Mountain </a:t>
            </a:r>
            <a:r>
              <a:rPr lang="en-GB" b="1" dirty="0" err="1">
                <a:ln>
                  <a:solidFill>
                    <a:srgbClr val="F2550E"/>
                  </a:solidFill>
                </a:ln>
                <a:effectLst>
                  <a:outerShdw blurRad="38100" dist="38100" dir="2700000" algn="tl">
                    <a:srgbClr val="000000"/>
                  </a:outerShdw>
                </a:effectLst>
                <a:latin typeface="+mn-lt"/>
              </a:rPr>
              <a:t>Mycosystems</a:t>
            </a:r>
            <a:r>
              <a:rPr lang="en-GB" b="1" dirty="0">
                <a:ln>
                  <a:solidFill>
                    <a:srgbClr val="F2550E"/>
                  </a:solidFill>
                </a:ln>
                <a:effectLst>
                  <a:outerShdw blurRad="38100" dist="38100" dir="2700000" algn="tl">
                    <a:srgbClr val="000000"/>
                  </a:outerShdw>
                </a:effectLst>
                <a:latin typeface="+mn-lt"/>
              </a:rPr>
              <a:t>, LLC</a:t>
            </a:r>
          </a:p>
          <a:p>
            <a:pPr algn="ctr">
              <a:lnSpc>
                <a:spcPct val="100000"/>
              </a:lnSpc>
              <a:buClr>
                <a:srgbClr val="FFCC66"/>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dirty="0">
                <a:ln>
                  <a:solidFill>
                    <a:srgbClr val="F2550E"/>
                  </a:solidFill>
                </a:ln>
                <a:effectLst>
                  <a:outerShdw blurRad="38100" dist="38100" dir="2700000" algn="tl">
                    <a:srgbClr val="000000"/>
                  </a:outerShdw>
                </a:effectLst>
                <a:latin typeface="+mn-lt"/>
              </a:rPr>
              <a:t>www.vermontmushrooms.com</a:t>
            </a:r>
          </a:p>
        </p:txBody>
      </p:sp>
      <p:sp>
        <p:nvSpPr>
          <p:cNvPr id="4101" name="Rectangle 5"/>
          <p:cNvSpPr>
            <a:spLocks noChangeArrowheads="1"/>
          </p:cNvSpPr>
          <p:nvPr/>
        </p:nvSpPr>
        <p:spPr bwMode="auto">
          <a:xfrm>
            <a:off x="3886200" y="2057400"/>
            <a:ext cx="5257800" cy="2286000"/>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381000" y="229123"/>
            <a:ext cx="8382000" cy="1447277"/>
          </a:xfrm>
          <a:ln/>
        </p:spPr>
        <p:txBody>
          <a:bodyPr wrap="square">
            <a:spAutoFit/>
          </a:bodyPr>
          <a:lstStyle/>
          <a:p>
            <a:pPr>
              <a:lnSpc>
                <a:spcPct val="100000"/>
              </a:lnSpc>
              <a:buClr>
                <a:srgbClr val="FFFFFF"/>
              </a:buClr>
              <a:buSz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err="1" smtClean="0">
                <a:solidFill>
                  <a:srgbClr val="F2550E"/>
                </a:solidFill>
              </a:rPr>
              <a:t>Mycoremediation</a:t>
            </a:r>
            <a:r>
              <a:rPr lang="en-GB" dirty="0" smtClean="0">
                <a:solidFill>
                  <a:srgbClr val="F2550E"/>
                </a:solidFill>
              </a:rPr>
              <a:t>:</a:t>
            </a:r>
            <a:br>
              <a:rPr lang="en-GB" dirty="0" smtClean="0">
                <a:solidFill>
                  <a:srgbClr val="F2550E"/>
                </a:solidFill>
              </a:rPr>
            </a:br>
            <a:r>
              <a:rPr lang="en-GB" dirty="0" smtClean="0">
                <a:solidFill>
                  <a:srgbClr val="F2550E"/>
                </a:solidFill>
              </a:rPr>
              <a:t>Separating Fact from Fiction</a:t>
            </a:r>
            <a:endParaRPr lang="en-GB" dirty="0">
              <a:solidFill>
                <a:srgbClr val="F2550E"/>
              </a:solidFill>
            </a:endParaRPr>
          </a:p>
        </p:txBody>
      </p:sp>
      <p:sp>
        <p:nvSpPr>
          <p:cNvPr id="6" name="Rectangle 4"/>
          <p:cNvSpPr>
            <a:spLocks noChangeArrowheads="1"/>
          </p:cNvSpPr>
          <p:nvPr/>
        </p:nvSpPr>
        <p:spPr bwMode="auto">
          <a:xfrm>
            <a:off x="268287" y="990600"/>
            <a:ext cx="8570913" cy="4191000"/>
          </a:xfrm>
          <a:prstGeom prst="rect">
            <a:avLst/>
          </a:prstGeom>
          <a:noFill/>
          <a:ln w="9525">
            <a:noFill/>
            <a:round/>
            <a:headEnd/>
            <a:tailEnd/>
          </a:ln>
          <a:effectLst/>
        </p:spPr>
        <p:txBody>
          <a:bodyPr lIns="92160" tIns="46080" rIns="92160" bIns="46080" anchor="ctr"/>
          <a:lstStyle/>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3600" b="1" dirty="0" err="1" smtClean="0">
                <a:ln>
                  <a:solidFill>
                    <a:srgbClr val="F2550E"/>
                  </a:solidFill>
                </a:ln>
                <a:effectLst>
                  <a:outerShdw blurRad="38100" dist="38100" dir="2700000" algn="tl">
                    <a:srgbClr val="000000"/>
                  </a:outerShdw>
                </a:effectLst>
                <a:latin typeface="+mn-lt"/>
              </a:rPr>
              <a:t>Mycoremediation</a:t>
            </a:r>
            <a:r>
              <a:rPr lang="en-GB" sz="3600" b="1" dirty="0" smtClean="0">
                <a:ln>
                  <a:solidFill>
                    <a:srgbClr val="F2550E"/>
                  </a:solidFill>
                </a:ln>
                <a:effectLst>
                  <a:outerShdw blurRad="38100" dist="38100" dir="2700000" algn="tl">
                    <a:srgbClr val="000000"/>
                  </a:outerShdw>
                </a:effectLst>
                <a:latin typeface="+mn-lt"/>
              </a:rPr>
              <a:t> can save the world.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381000" y="304800"/>
            <a:ext cx="8382000" cy="770168"/>
          </a:xfrm>
          <a:ln/>
        </p:spPr>
        <p:txBody>
          <a:bodyPr wrap="square">
            <a:spAutoFit/>
          </a:bodyPr>
          <a:lstStyle/>
          <a:p>
            <a:pPr>
              <a:lnSpc>
                <a:spcPct val="100000"/>
              </a:lnSpc>
              <a:buClr>
                <a:srgbClr val="FFFFFF"/>
              </a:buClr>
              <a:buSzTx/>
              <a:buFont typeface="Tahoma" pitchFamily="34" charset="0"/>
              <a:buChar char=" "/>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solidFill>
                  <a:srgbClr val="F2550E"/>
                </a:solidFill>
              </a:rPr>
              <a:t>Fiction!</a:t>
            </a:r>
            <a:endParaRPr lang="en-GB" dirty="0">
              <a:solidFill>
                <a:srgbClr val="F2550E"/>
              </a:solidFill>
            </a:endParaRPr>
          </a:p>
        </p:txBody>
      </p:sp>
      <p:sp>
        <p:nvSpPr>
          <p:cNvPr id="6" name="Rectangle 4"/>
          <p:cNvSpPr>
            <a:spLocks noChangeArrowheads="1"/>
          </p:cNvSpPr>
          <p:nvPr/>
        </p:nvSpPr>
        <p:spPr bwMode="auto">
          <a:xfrm>
            <a:off x="268287" y="1371600"/>
            <a:ext cx="8570913" cy="4572000"/>
          </a:xfrm>
          <a:prstGeom prst="rect">
            <a:avLst/>
          </a:prstGeom>
          <a:noFill/>
          <a:ln w="9525">
            <a:noFill/>
            <a:round/>
            <a:headEnd/>
            <a:tailEnd/>
          </a:ln>
          <a:effectLst/>
        </p:spPr>
        <p:txBody>
          <a:bodyPr lIns="92160" tIns="46080" rIns="92160" bIns="46080" anchor="ctr"/>
          <a:lstStyle/>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dirty="0" smtClean="0">
                <a:ln>
                  <a:solidFill>
                    <a:srgbClr val="F2550E"/>
                  </a:solidFill>
                </a:ln>
                <a:effectLst>
                  <a:outerShdw blurRad="38100" dist="38100" dir="2700000" algn="tl">
                    <a:srgbClr val="000000"/>
                  </a:outerShdw>
                </a:effectLst>
                <a:latin typeface="+mn-lt"/>
              </a:rPr>
              <a:t>In fact, </a:t>
            </a:r>
            <a:r>
              <a:rPr lang="en-GB" dirty="0" err="1" smtClean="0">
                <a:ln>
                  <a:solidFill>
                    <a:srgbClr val="F2550E"/>
                  </a:solidFill>
                </a:ln>
                <a:effectLst>
                  <a:outerShdw blurRad="38100" dist="38100" dir="2700000" algn="tl">
                    <a:srgbClr val="000000"/>
                  </a:outerShdw>
                </a:effectLst>
                <a:latin typeface="+mn-lt"/>
              </a:rPr>
              <a:t>mycoremediation</a:t>
            </a:r>
            <a:r>
              <a:rPr lang="en-GB" dirty="0" smtClean="0">
                <a:ln>
                  <a:solidFill>
                    <a:srgbClr val="F2550E"/>
                  </a:solidFill>
                </a:ln>
                <a:effectLst>
                  <a:outerShdw blurRad="38100" dist="38100" dir="2700000" algn="tl">
                    <a:srgbClr val="000000"/>
                  </a:outerShdw>
                </a:effectLst>
                <a:latin typeface="+mn-lt"/>
              </a:rPr>
              <a:t> </a:t>
            </a:r>
            <a:r>
              <a:rPr lang="en-GB" i="1" dirty="0" smtClean="0">
                <a:ln>
                  <a:solidFill>
                    <a:srgbClr val="F2550E"/>
                  </a:solidFill>
                </a:ln>
                <a:effectLst>
                  <a:outerShdw blurRad="38100" dist="38100" dir="2700000" algn="tl">
                    <a:srgbClr val="000000"/>
                  </a:outerShdw>
                </a:effectLst>
                <a:latin typeface="+mn-lt"/>
              </a:rPr>
              <a:t>can</a:t>
            </a:r>
            <a:r>
              <a:rPr lang="en-GB" dirty="0" smtClean="0">
                <a:ln>
                  <a:solidFill>
                    <a:srgbClr val="F2550E"/>
                  </a:solidFill>
                </a:ln>
                <a:effectLst>
                  <a:outerShdw blurRad="38100" dist="38100" dir="2700000" algn="tl">
                    <a:srgbClr val="000000"/>
                  </a:outerShdw>
                </a:effectLst>
                <a:latin typeface="+mn-lt"/>
              </a:rPr>
              <a:t> play a pivotal role in breaking down numerous toxic substances and </a:t>
            </a:r>
            <a:r>
              <a:rPr lang="en-GB" dirty="0" err="1" smtClean="0">
                <a:ln>
                  <a:solidFill>
                    <a:srgbClr val="F2550E"/>
                  </a:solidFill>
                </a:ln>
                <a:effectLst>
                  <a:outerShdw blurRad="38100" dist="38100" dir="2700000" algn="tl">
                    <a:srgbClr val="000000"/>
                  </a:outerShdw>
                </a:effectLst>
                <a:latin typeface="+mn-lt"/>
              </a:rPr>
              <a:t>mycofacilitation</a:t>
            </a:r>
            <a:r>
              <a:rPr lang="en-GB" dirty="0" smtClean="0">
                <a:ln>
                  <a:solidFill>
                    <a:srgbClr val="F2550E"/>
                  </a:solidFill>
                </a:ln>
                <a:effectLst>
                  <a:outerShdw blurRad="38100" dist="38100" dir="2700000" algn="tl">
                    <a:srgbClr val="000000"/>
                  </a:outerShdw>
                </a:effectLst>
                <a:latin typeface="+mn-lt"/>
              </a:rPr>
              <a:t> </a:t>
            </a:r>
            <a:r>
              <a:rPr lang="en-GB" i="1" dirty="0" smtClean="0">
                <a:ln>
                  <a:solidFill>
                    <a:srgbClr val="F2550E"/>
                  </a:solidFill>
                </a:ln>
                <a:effectLst>
                  <a:outerShdw blurRad="38100" dist="38100" dir="2700000" algn="tl">
                    <a:srgbClr val="000000"/>
                  </a:outerShdw>
                </a:effectLst>
                <a:latin typeface="+mn-lt"/>
              </a:rPr>
              <a:t>can</a:t>
            </a:r>
            <a:r>
              <a:rPr lang="en-GB" dirty="0" smtClean="0">
                <a:ln>
                  <a:solidFill>
                    <a:srgbClr val="F2550E"/>
                  </a:solidFill>
                </a:ln>
                <a:effectLst>
                  <a:outerShdw blurRad="38100" dist="38100" dir="2700000" algn="tl">
                    <a:srgbClr val="000000"/>
                  </a:outerShdw>
                </a:effectLst>
                <a:latin typeface="+mn-lt"/>
              </a:rPr>
              <a:t> help transform a degraded location into a thriving ecosystem with increased diversity and resilience to environmental stresses.</a:t>
            </a: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dirty="0" smtClean="0">
              <a:ln>
                <a:solidFill>
                  <a:srgbClr val="F2550E"/>
                </a:solidFill>
              </a:ln>
              <a:effectLst>
                <a:outerShdw blurRad="38100" dist="38100" dir="2700000" algn="tl">
                  <a:srgbClr val="000000"/>
                </a:outerShdw>
              </a:effectLst>
              <a:latin typeface="+mn-lt"/>
            </a:endParaRP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dirty="0" smtClean="0">
                <a:ln>
                  <a:solidFill>
                    <a:srgbClr val="F2550E"/>
                  </a:solidFill>
                </a:ln>
                <a:effectLst>
                  <a:outerShdw blurRad="38100" dist="38100" dir="2700000" algn="tl">
                    <a:srgbClr val="000000"/>
                  </a:outerShdw>
                </a:effectLst>
                <a:latin typeface="+mn-lt"/>
              </a:rPr>
              <a:t>Saving the world will require a complete paradigm shift. </a:t>
            </a: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dirty="0" smtClean="0">
                <a:ln>
                  <a:solidFill>
                    <a:srgbClr val="F2550E"/>
                  </a:solidFill>
                </a:ln>
                <a:effectLst>
                  <a:outerShdw blurRad="38100" dist="38100" dir="2700000" algn="tl">
                    <a:srgbClr val="000000"/>
                  </a:outerShdw>
                </a:effectLst>
              </a:rPr>
              <a:t>We, as a society, need to adopt a Traditional Chinese Medicine approach to our vital ecosystems. </a:t>
            </a:r>
            <a:r>
              <a:rPr lang="en-GB" dirty="0" smtClean="0">
                <a:ln>
                  <a:solidFill>
                    <a:srgbClr val="F2550E"/>
                  </a:solidFill>
                </a:ln>
                <a:effectLst>
                  <a:outerShdw blurRad="38100" dist="38100" dir="2700000" algn="tl">
                    <a:srgbClr val="000000"/>
                  </a:outerShdw>
                </a:effectLst>
                <a:latin typeface="+mn-lt"/>
              </a:rPr>
              <a:t>Preventing the problems in the first place MUST become everyone`s priority.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685800" y="304800"/>
            <a:ext cx="7772400" cy="770168"/>
          </a:xfrm>
          <a:ln/>
        </p:spPr>
        <p:txBody>
          <a:bodyPr>
            <a:spAutoFit/>
          </a:bodyPr>
          <a:lstStyle/>
          <a:p>
            <a:pPr>
              <a:lnSpc>
                <a:spcPct val="100000"/>
              </a:lnSpc>
              <a:buClr>
                <a:srgbClr val="FFFFFF"/>
              </a:buClr>
              <a:buSzTx/>
              <a:buFont typeface="Tahoma" pitchFamily="34" charset="0"/>
              <a:buChar char=" "/>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solidFill>
                  <a:srgbClr val="F2550E"/>
                </a:solidFill>
              </a:rPr>
              <a:t>Potential for </a:t>
            </a:r>
            <a:r>
              <a:rPr lang="en-GB" dirty="0" err="1">
                <a:solidFill>
                  <a:srgbClr val="F2550E"/>
                </a:solidFill>
              </a:rPr>
              <a:t>Mycoremediation</a:t>
            </a:r>
            <a:endParaRPr lang="en-GB" dirty="0">
              <a:solidFill>
                <a:srgbClr val="F2550E"/>
              </a:solidFill>
            </a:endParaRPr>
          </a:p>
        </p:txBody>
      </p:sp>
      <p:sp>
        <p:nvSpPr>
          <p:cNvPr id="6" name="Rectangle 4"/>
          <p:cNvSpPr>
            <a:spLocks noChangeArrowheads="1"/>
          </p:cNvSpPr>
          <p:nvPr/>
        </p:nvSpPr>
        <p:spPr bwMode="auto">
          <a:xfrm>
            <a:off x="268287" y="1295400"/>
            <a:ext cx="8570913" cy="4572000"/>
          </a:xfrm>
          <a:prstGeom prst="rect">
            <a:avLst/>
          </a:prstGeom>
          <a:noFill/>
          <a:ln w="9525">
            <a:noFill/>
            <a:round/>
            <a:headEnd/>
            <a:tailEnd/>
          </a:ln>
          <a:effectLst/>
        </p:spPr>
        <p:txBody>
          <a:bodyPr lIns="92160" tIns="46080" rIns="92160" bIns="46080" anchor="ctr"/>
          <a:lstStyle/>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dirty="0" smtClean="0">
                <a:ln>
                  <a:solidFill>
                    <a:srgbClr val="F2550E"/>
                  </a:solidFill>
                </a:ln>
              </a:rPr>
              <a:t> Petroleum </a:t>
            </a:r>
            <a:r>
              <a:rPr lang="en-GB" dirty="0">
                <a:ln>
                  <a:solidFill>
                    <a:srgbClr val="F2550E"/>
                  </a:solidFill>
                </a:ln>
              </a:rPr>
              <a:t>hydrocarbons</a:t>
            </a:r>
          </a:p>
          <a:p>
            <a:pPr>
              <a:lnSpc>
                <a:spcPct val="100000"/>
              </a:lnSpc>
              <a:spcBef>
                <a:spcPts val="700"/>
              </a:spcBef>
              <a:buSzTx/>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dirty="0" smtClean="0">
                <a:ln>
                  <a:solidFill>
                    <a:srgbClr val="F2550E"/>
                  </a:solidFill>
                </a:ln>
              </a:rPr>
              <a:t>Industrial </a:t>
            </a:r>
            <a:r>
              <a:rPr lang="en-GB" dirty="0">
                <a:ln>
                  <a:solidFill>
                    <a:srgbClr val="F2550E"/>
                  </a:solidFill>
                </a:ln>
              </a:rPr>
              <a:t>wastewaters</a:t>
            </a:r>
          </a:p>
          <a:p>
            <a:pPr>
              <a:lnSpc>
                <a:spcPct val="100000"/>
              </a:lnSpc>
              <a:spcBef>
                <a:spcPts val="700"/>
              </a:spcBef>
              <a:buSzTx/>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dirty="0">
                <a:ln>
                  <a:solidFill>
                    <a:srgbClr val="F2550E"/>
                  </a:solidFill>
                </a:ln>
              </a:rPr>
              <a:t>Polychlorinated biphenyls and dioxins</a:t>
            </a:r>
          </a:p>
          <a:p>
            <a:pPr>
              <a:lnSpc>
                <a:spcPct val="100000"/>
              </a:lnSpc>
              <a:spcBef>
                <a:spcPts val="700"/>
              </a:spcBef>
              <a:buSzTx/>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dirty="0">
                <a:ln>
                  <a:solidFill>
                    <a:srgbClr val="F2550E"/>
                  </a:solidFill>
                </a:ln>
              </a:rPr>
              <a:t>Pesticides, especially persistent pesticides</a:t>
            </a:r>
          </a:p>
          <a:p>
            <a:pPr>
              <a:lnSpc>
                <a:spcPct val="100000"/>
              </a:lnSpc>
              <a:spcBef>
                <a:spcPts val="700"/>
              </a:spcBef>
              <a:buSzTx/>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dirty="0">
                <a:ln>
                  <a:solidFill>
                    <a:srgbClr val="F2550E"/>
                  </a:solidFill>
                </a:ln>
              </a:rPr>
              <a:t>Phenols, </a:t>
            </a:r>
            <a:r>
              <a:rPr lang="en-GB" dirty="0" err="1" smtClean="0">
                <a:ln>
                  <a:solidFill>
                    <a:srgbClr val="F2550E"/>
                  </a:solidFill>
                </a:ln>
              </a:rPr>
              <a:t>chlorophenols</a:t>
            </a:r>
            <a:r>
              <a:rPr lang="en-GB" dirty="0">
                <a:ln>
                  <a:solidFill>
                    <a:srgbClr val="F2550E"/>
                  </a:solidFill>
                </a:ln>
              </a:rPr>
              <a:t>, and </a:t>
            </a:r>
            <a:r>
              <a:rPr lang="en-GB" dirty="0" err="1">
                <a:ln>
                  <a:solidFill>
                    <a:srgbClr val="F2550E"/>
                  </a:solidFill>
                </a:ln>
              </a:rPr>
              <a:t>pentachlorphenol</a:t>
            </a:r>
            <a:endParaRPr lang="en-GB" dirty="0">
              <a:ln>
                <a:solidFill>
                  <a:srgbClr val="F2550E"/>
                </a:solidFill>
              </a:ln>
            </a:endParaRPr>
          </a:p>
          <a:p>
            <a:pPr>
              <a:lnSpc>
                <a:spcPct val="100000"/>
              </a:lnSpc>
              <a:spcBef>
                <a:spcPts val="700"/>
              </a:spcBef>
              <a:buSzTx/>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dirty="0">
                <a:ln>
                  <a:solidFill>
                    <a:srgbClr val="F2550E"/>
                  </a:solidFill>
                </a:ln>
              </a:rPr>
              <a:t>Polycyclic aromatic </a:t>
            </a:r>
            <a:r>
              <a:rPr lang="en-GB" dirty="0" err="1">
                <a:ln>
                  <a:solidFill>
                    <a:srgbClr val="F2550E"/>
                  </a:solidFill>
                </a:ln>
              </a:rPr>
              <a:t>hyrdocarbons</a:t>
            </a:r>
            <a:r>
              <a:rPr lang="en-GB" dirty="0">
                <a:ln>
                  <a:solidFill>
                    <a:srgbClr val="F2550E"/>
                  </a:solidFill>
                </a:ln>
              </a:rPr>
              <a:t> (PAHs)</a:t>
            </a:r>
          </a:p>
          <a:p>
            <a:pPr>
              <a:lnSpc>
                <a:spcPct val="100000"/>
              </a:lnSpc>
              <a:spcBef>
                <a:spcPts val="700"/>
              </a:spcBef>
              <a:buSzTx/>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dirty="0">
                <a:ln>
                  <a:solidFill>
                    <a:srgbClr val="F2550E"/>
                  </a:solidFill>
                </a:ln>
              </a:rPr>
              <a:t>Heavy metal </a:t>
            </a:r>
            <a:r>
              <a:rPr lang="en-GB" dirty="0" err="1">
                <a:ln>
                  <a:solidFill>
                    <a:srgbClr val="F2550E"/>
                  </a:solidFill>
                </a:ln>
              </a:rPr>
              <a:t>biosorption</a:t>
            </a:r>
            <a:endParaRPr lang="en-GB" dirty="0">
              <a:ln>
                <a:solidFill>
                  <a:srgbClr val="F2550E"/>
                </a:solidFill>
              </a:ln>
            </a:endParaRPr>
          </a:p>
          <a:p>
            <a:pPr>
              <a:lnSpc>
                <a:spcPct val="100000"/>
              </a:lnSpc>
              <a:spcBef>
                <a:spcPts val="700"/>
              </a:spcBef>
              <a:buSzTx/>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dirty="0">
                <a:ln>
                  <a:solidFill>
                    <a:srgbClr val="F2550E"/>
                  </a:solidFill>
                </a:ln>
              </a:rPr>
              <a:t>Dyes, pulp and paper effluents, brewery waste, </a:t>
            </a:r>
            <a:r>
              <a:rPr lang="en-GB" dirty="0" smtClean="0">
                <a:ln>
                  <a:solidFill>
                    <a:srgbClr val="F2550E"/>
                  </a:solidFill>
                </a:ln>
              </a:rPr>
              <a:t>etc</a:t>
            </a:r>
            <a:endParaRPr lang="en-GB" b="1" dirty="0">
              <a:ln>
                <a:solidFill>
                  <a:srgbClr val="F2550E"/>
                </a:solidFill>
              </a:ln>
              <a:effectLst>
                <a:outerShdw blurRad="38100" dist="38100" dir="2700000" algn="tl">
                  <a:srgbClr val="000000"/>
                </a:outerShdw>
              </a:effectLst>
              <a:latin typeface="+mn-l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685800" y="304800"/>
            <a:ext cx="7772400" cy="770168"/>
          </a:xfrm>
          <a:ln/>
        </p:spPr>
        <p:txBody>
          <a:bodyPr>
            <a:spAutoFit/>
          </a:bodyPr>
          <a:lstStyle/>
          <a:p>
            <a:pPr>
              <a:lnSpc>
                <a:spcPct val="100000"/>
              </a:lnSpc>
              <a:buClr>
                <a:srgbClr val="FFFFFF"/>
              </a:buClr>
              <a:buSzTx/>
              <a:buFont typeface="Tahoma" pitchFamily="34" charset="0"/>
              <a:buChar char=" "/>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err="1">
                <a:solidFill>
                  <a:srgbClr val="F2550E"/>
                </a:solidFill>
              </a:rPr>
              <a:t>Mycoremediation</a:t>
            </a:r>
            <a:r>
              <a:rPr lang="en-GB" dirty="0">
                <a:solidFill>
                  <a:srgbClr val="F2550E"/>
                </a:solidFill>
              </a:rPr>
              <a:t> Strategies</a:t>
            </a:r>
          </a:p>
        </p:txBody>
      </p:sp>
      <p:sp>
        <p:nvSpPr>
          <p:cNvPr id="6" name="Rectangle 4"/>
          <p:cNvSpPr>
            <a:spLocks noChangeArrowheads="1"/>
          </p:cNvSpPr>
          <p:nvPr/>
        </p:nvSpPr>
        <p:spPr bwMode="auto">
          <a:xfrm>
            <a:off x="268287" y="1524000"/>
            <a:ext cx="8037513" cy="4572000"/>
          </a:xfrm>
          <a:prstGeom prst="rect">
            <a:avLst/>
          </a:prstGeom>
          <a:noFill/>
          <a:ln w="9525">
            <a:noFill/>
            <a:round/>
            <a:headEnd/>
            <a:tailEnd/>
          </a:ln>
          <a:effectLst/>
        </p:spPr>
        <p:txBody>
          <a:bodyPr lIns="92160" tIns="46080" rIns="92160" bIns="46080" anchor="ctr"/>
          <a:lstStyle/>
          <a:p>
            <a:pPr>
              <a:lnSpc>
                <a:spcPct val="100000"/>
              </a:lnSpc>
              <a:spcBef>
                <a:spcPts val="700"/>
              </a:spcBef>
              <a:buSzTx/>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dirty="0" smtClean="0">
                <a:ln>
                  <a:solidFill>
                    <a:srgbClr val="F2550E"/>
                  </a:solidFill>
                </a:ln>
                <a:latin typeface="+mn-lt"/>
                <a:cs typeface="Arial" charset="0"/>
              </a:rPr>
              <a:t>Depending on the contaminant</a:t>
            </a:r>
            <a:r>
              <a:rPr lang="en-GB" dirty="0" smtClean="0">
                <a:latin typeface="+mn-lt"/>
                <a:cs typeface="Arial" charset="0"/>
              </a:rPr>
              <a:t> </a:t>
            </a:r>
            <a:r>
              <a:rPr lang="en-GB" dirty="0" smtClean="0">
                <a:ln>
                  <a:solidFill>
                    <a:srgbClr val="F2550E"/>
                  </a:solidFill>
                </a:ln>
                <a:latin typeface="+mn-lt"/>
                <a:cs typeface="Arial" charset="0"/>
              </a:rPr>
              <a:t>compound it may be:</a:t>
            </a:r>
          </a:p>
          <a:p>
            <a:pPr>
              <a:lnSpc>
                <a:spcPct val="100000"/>
              </a:lnSpc>
              <a:spcBef>
                <a:spcPts val="700"/>
              </a:spcBef>
              <a:buSzTx/>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dirty="0" smtClean="0">
              <a:latin typeface="+mn-lt"/>
              <a:cs typeface="Arial" charset="0"/>
            </a:endParaRPr>
          </a:p>
          <a:p>
            <a:pPr lvl="1">
              <a:lnSpc>
                <a:spcPct val="90000"/>
              </a:lnSpc>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dirty="0" smtClean="0">
                <a:ln>
                  <a:solidFill>
                    <a:srgbClr val="F2550E"/>
                  </a:solidFill>
                </a:ln>
                <a:latin typeface="+mn-lt"/>
                <a:cs typeface="Arial" charset="0"/>
              </a:rPr>
              <a:t>Used as a carbon source</a:t>
            </a:r>
          </a:p>
          <a:p>
            <a:pPr lvl="1">
              <a:lnSpc>
                <a:spcPct val="90000"/>
              </a:lnSpc>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dirty="0" smtClean="0">
              <a:ln>
                <a:solidFill>
                  <a:srgbClr val="F2550E"/>
                </a:solidFill>
              </a:ln>
              <a:latin typeface="+mn-lt"/>
              <a:cs typeface="Arial" charset="0"/>
            </a:endParaRPr>
          </a:p>
          <a:p>
            <a:pPr lvl="1">
              <a:lnSpc>
                <a:spcPct val="90000"/>
              </a:lnSpc>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dirty="0" err="1" smtClean="0">
                <a:ln>
                  <a:solidFill>
                    <a:srgbClr val="F2550E"/>
                  </a:solidFill>
                </a:ln>
                <a:latin typeface="+mn-lt"/>
                <a:cs typeface="Arial" charset="0"/>
              </a:rPr>
              <a:t>Enzymatically</a:t>
            </a:r>
            <a:r>
              <a:rPr lang="en-GB" dirty="0" smtClean="0">
                <a:ln>
                  <a:solidFill>
                    <a:srgbClr val="F2550E"/>
                  </a:solidFill>
                </a:ln>
                <a:latin typeface="+mn-lt"/>
                <a:cs typeface="Arial" charset="0"/>
              </a:rPr>
              <a:t> attacked. but not used as a carbon source (</a:t>
            </a:r>
            <a:r>
              <a:rPr lang="en-GB" dirty="0" err="1" smtClean="0">
                <a:ln>
                  <a:solidFill>
                    <a:srgbClr val="F2550E"/>
                  </a:solidFill>
                </a:ln>
                <a:latin typeface="+mn-lt"/>
                <a:cs typeface="Arial" charset="0"/>
              </a:rPr>
              <a:t>cometabolism</a:t>
            </a:r>
            <a:r>
              <a:rPr lang="en-GB" dirty="0" smtClean="0">
                <a:ln>
                  <a:solidFill>
                    <a:srgbClr val="F2550E"/>
                  </a:solidFill>
                </a:ln>
                <a:latin typeface="+mn-lt"/>
                <a:cs typeface="Arial" charset="0"/>
              </a:rPr>
              <a:t>)</a:t>
            </a:r>
          </a:p>
          <a:p>
            <a:pPr lvl="1">
              <a:lnSpc>
                <a:spcPct val="90000"/>
              </a:lnSpc>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dirty="0" smtClean="0">
              <a:ln>
                <a:solidFill>
                  <a:srgbClr val="F2550E"/>
                </a:solidFill>
              </a:ln>
              <a:latin typeface="+mn-lt"/>
              <a:cs typeface="Arial" charset="0"/>
            </a:endParaRPr>
          </a:p>
          <a:p>
            <a:pPr lvl="1">
              <a:lnSpc>
                <a:spcPct val="90000"/>
              </a:lnSpc>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dirty="0" smtClean="0">
                <a:ln>
                  <a:solidFill>
                    <a:srgbClr val="F2550E"/>
                  </a:solidFill>
                </a:ln>
                <a:latin typeface="+mn-lt"/>
                <a:cs typeface="Arial" charset="0"/>
              </a:rPr>
              <a:t>Taken up and concentrated (bioaccumulation) </a:t>
            </a:r>
          </a:p>
          <a:p>
            <a:pPr lvl="1">
              <a:lnSpc>
                <a:spcPct val="90000"/>
              </a:lnSpc>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dirty="0" smtClean="0">
                <a:ln>
                  <a:solidFill>
                    <a:srgbClr val="F2550E"/>
                  </a:solidFill>
                </a:ln>
                <a:latin typeface="+mn-lt"/>
                <a:cs typeface="Arial" charset="0"/>
              </a:rPr>
              <a:t>but not metabolized</a:t>
            </a:r>
          </a:p>
          <a:p>
            <a:pPr lvl="1">
              <a:lnSpc>
                <a:spcPct val="90000"/>
              </a:lnSpc>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2800" dirty="0" smtClean="0">
              <a:ln>
                <a:solidFill>
                  <a:srgbClr val="F2550E"/>
                </a:solidFill>
              </a:ln>
              <a:latin typeface="+mn-lt"/>
              <a:cs typeface="Arial" charset="0"/>
            </a:endParaRPr>
          </a:p>
          <a:p>
            <a:pPr>
              <a:lnSpc>
                <a:spcPct val="100000"/>
              </a:lnSpc>
              <a:spcBef>
                <a:spcPts val="700"/>
              </a:spcBef>
              <a:buSzTx/>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1800" dirty="0" smtClean="0">
                <a:ln>
                  <a:solidFill>
                    <a:srgbClr val="F2550E"/>
                  </a:solidFill>
                </a:ln>
                <a:latin typeface="+mn-lt"/>
                <a:cs typeface="Arial" charset="0"/>
              </a:rPr>
              <a:t>(Bennett, 2002)</a:t>
            </a:r>
          </a:p>
          <a:p>
            <a:pPr>
              <a:lnSpc>
                <a:spcPct val="100000"/>
              </a:lnSpc>
              <a:spcBef>
                <a:spcPts val="700"/>
              </a:spcBef>
              <a:buSzTx/>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b="1" i="1" dirty="0" smtClean="0">
              <a:latin typeface="Arial" charset="0"/>
              <a:cs typeface="Arial"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228600" y="304800"/>
            <a:ext cx="8763000" cy="647058"/>
          </a:xfrm>
          <a:ln/>
        </p:spPr>
        <p:txBody>
          <a:bodyPr wrap="square">
            <a:spAutoFit/>
          </a:bodyPr>
          <a:lstStyle/>
          <a:p>
            <a:pPr>
              <a:lnSpc>
                <a:spcPct val="100000"/>
              </a:lnSpc>
              <a:buClr>
                <a:srgbClr val="FFFFFF"/>
              </a:buClr>
              <a:buSz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dirty="0" smtClean="0">
                <a:solidFill>
                  <a:srgbClr val="F2550E"/>
                </a:solidFill>
              </a:rPr>
              <a:t>Petroleum Hydrocarbon Remediation</a:t>
            </a:r>
            <a:endParaRPr lang="en-GB" sz="1800" dirty="0">
              <a:solidFill>
                <a:srgbClr val="F2550E"/>
              </a:solidFill>
            </a:endParaRPr>
          </a:p>
        </p:txBody>
      </p:sp>
      <p:sp>
        <p:nvSpPr>
          <p:cNvPr id="6" name="Rectangle 4"/>
          <p:cNvSpPr>
            <a:spLocks noChangeArrowheads="1"/>
          </p:cNvSpPr>
          <p:nvPr/>
        </p:nvSpPr>
        <p:spPr bwMode="auto">
          <a:xfrm>
            <a:off x="268287" y="1752600"/>
            <a:ext cx="8570913" cy="4191000"/>
          </a:xfrm>
          <a:prstGeom prst="rect">
            <a:avLst/>
          </a:prstGeom>
          <a:noFill/>
          <a:ln w="9525">
            <a:noFill/>
            <a:round/>
            <a:headEnd/>
            <a:tailEnd/>
          </a:ln>
          <a:effectLst/>
        </p:spPr>
        <p:txBody>
          <a:bodyPr lIns="92160" tIns="46080" rIns="92160" bIns="46080" anchor="ctr"/>
          <a:lstStyle/>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000" b="1" dirty="0" smtClean="0">
                <a:ln>
                  <a:solidFill>
                    <a:srgbClr val="F2550E"/>
                  </a:solidFill>
                </a:ln>
                <a:effectLst>
                  <a:outerShdw blurRad="38100" dist="38100" dir="2700000" algn="tl">
                    <a:srgbClr val="000000"/>
                  </a:outerShdw>
                </a:effectLst>
                <a:latin typeface="+mn-lt"/>
              </a:rPr>
              <a:t>Many fungi are known to be able to utilize hydrocarbons as a carbon source (food), although oxidation by enzymes can also be a significant remediation option. </a:t>
            </a: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2000" b="1" dirty="0" smtClean="0">
              <a:ln>
                <a:solidFill>
                  <a:srgbClr val="F2550E"/>
                </a:solidFill>
              </a:ln>
              <a:effectLst>
                <a:outerShdw blurRad="38100" dist="38100" dir="2700000" algn="tl">
                  <a:srgbClr val="000000"/>
                </a:outerShdw>
              </a:effectLst>
              <a:latin typeface="+mn-lt"/>
            </a:endParaRP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000" b="1" dirty="0" smtClean="0">
                <a:ln>
                  <a:solidFill>
                    <a:srgbClr val="F2550E"/>
                  </a:solidFill>
                </a:ln>
                <a:effectLst>
                  <a:outerShdw blurRad="38100" dist="38100" dir="2700000" algn="tl">
                    <a:srgbClr val="000000"/>
                  </a:outerShdw>
                </a:effectLst>
                <a:latin typeface="+mn-lt"/>
              </a:rPr>
              <a:t>Fungi can assist in remediation of c</a:t>
            </a:r>
            <a:r>
              <a:rPr lang="en-GB" sz="2000" b="1" dirty="0" smtClean="0">
                <a:ln>
                  <a:solidFill>
                    <a:srgbClr val="F2550E"/>
                  </a:solidFill>
                </a:ln>
                <a:effectLst>
                  <a:outerShdw blurRad="38100" dist="38100" dir="2700000" algn="tl">
                    <a:srgbClr val="000000"/>
                  </a:outerShdw>
                </a:effectLst>
              </a:rPr>
              <a:t>rude oil and diesel fuel spills, MTBE in groundwater, and more in many ways...</a:t>
            </a: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2000" b="1" dirty="0" smtClean="0">
              <a:ln>
                <a:solidFill>
                  <a:srgbClr val="F2550E"/>
                </a:solidFill>
              </a:ln>
              <a:effectLst>
                <a:outerShdw blurRad="38100" dist="38100" dir="2700000" algn="tl">
                  <a:srgbClr val="000000"/>
                </a:outerShdw>
              </a:effectLst>
              <a:latin typeface="+mn-lt"/>
            </a:endParaRP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000" b="1" dirty="0" smtClean="0">
                <a:ln>
                  <a:solidFill>
                    <a:srgbClr val="F2550E"/>
                  </a:solidFill>
                </a:ln>
                <a:effectLst>
                  <a:outerShdw blurRad="38100" dist="38100" dir="2700000" algn="tl">
                    <a:srgbClr val="000000"/>
                  </a:outerShdw>
                </a:effectLst>
                <a:latin typeface="+mn-lt"/>
              </a:rPr>
              <a:t>The </a:t>
            </a:r>
            <a:r>
              <a:rPr lang="en-GB" sz="2000" b="1" dirty="0" err="1" smtClean="0">
                <a:ln>
                  <a:solidFill>
                    <a:srgbClr val="F2550E"/>
                  </a:solidFill>
                </a:ln>
                <a:effectLst>
                  <a:outerShdw blurRad="38100" dist="38100" dir="2700000" algn="tl">
                    <a:srgbClr val="000000"/>
                  </a:outerShdw>
                </a:effectLst>
                <a:latin typeface="+mn-lt"/>
              </a:rPr>
              <a:t>phytoremediation</a:t>
            </a:r>
            <a:r>
              <a:rPr lang="en-GB" sz="2000" b="1" dirty="0" smtClean="0">
                <a:ln>
                  <a:solidFill>
                    <a:srgbClr val="F2550E"/>
                  </a:solidFill>
                </a:ln>
                <a:effectLst>
                  <a:outerShdw blurRad="38100" dist="38100" dir="2700000" algn="tl">
                    <a:srgbClr val="000000"/>
                  </a:outerShdw>
                </a:effectLst>
                <a:latin typeface="+mn-lt"/>
              </a:rPr>
              <a:t> of </a:t>
            </a:r>
            <a:r>
              <a:rPr lang="en-GB" sz="2000" b="1" dirty="0" err="1" smtClean="0">
                <a:ln>
                  <a:solidFill>
                    <a:srgbClr val="F2550E"/>
                  </a:solidFill>
                </a:ln>
                <a:effectLst>
                  <a:outerShdw blurRad="38100" dist="38100" dir="2700000" algn="tl">
                    <a:srgbClr val="000000"/>
                  </a:outerShdw>
                </a:effectLst>
                <a:latin typeface="+mn-lt"/>
              </a:rPr>
              <a:t>arabian</a:t>
            </a:r>
            <a:r>
              <a:rPr lang="en-GB" sz="2000" b="1" dirty="0" smtClean="0">
                <a:ln>
                  <a:solidFill>
                    <a:srgbClr val="F2550E"/>
                  </a:solidFill>
                </a:ln>
                <a:effectLst>
                  <a:outerShdw blurRad="38100" dist="38100" dir="2700000" algn="tl">
                    <a:srgbClr val="000000"/>
                  </a:outerShdw>
                </a:effectLst>
                <a:latin typeface="+mn-lt"/>
              </a:rPr>
              <a:t> medium crude oil contaminated soils using </a:t>
            </a:r>
            <a:r>
              <a:rPr lang="en-GB" sz="2000" b="1" i="1" dirty="0" err="1" smtClean="0">
                <a:ln>
                  <a:solidFill>
                    <a:srgbClr val="F2550E"/>
                  </a:solidFill>
                </a:ln>
                <a:effectLst>
                  <a:outerShdw blurRad="38100" dist="38100" dir="2700000" algn="tl">
                    <a:srgbClr val="000000"/>
                  </a:outerShdw>
                </a:effectLst>
                <a:latin typeface="+mn-lt"/>
              </a:rPr>
              <a:t>Lolium</a:t>
            </a:r>
            <a:r>
              <a:rPr lang="en-GB" sz="2000" b="1" i="1" dirty="0" smtClean="0">
                <a:ln>
                  <a:solidFill>
                    <a:srgbClr val="F2550E"/>
                  </a:solidFill>
                </a:ln>
                <a:effectLst>
                  <a:outerShdw blurRad="38100" dist="38100" dir="2700000" algn="tl">
                    <a:srgbClr val="000000"/>
                  </a:outerShdw>
                </a:effectLst>
                <a:latin typeface="+mn-lt"/>
              </a:rPr>
              <a:t> </a:t>
            </a:r>
            <a:r>
              <a:rPr lang="en-GB" sz="2000" b="1" i="1" dirty="0" err="1" smtClean="0">
                <a:ln>
                  <a:solidFill>
                    <a:srgbClr val="F2550E"/>
                  </a:solidFill>
                </a:ln>
                <a:effectLst>
                  <a:outerShdw blurRad="38100" dist="38100" dir="2700000" algn="tl">
                    <a:srgbClr val="000000"/>
                  </a:outerShdw>
                </a:effectLst>
                <a:latin typeface="+mn-lt"/>
              </a:rPr>
              <a:t>multiflorum</a:t>
            </a:r>
            <a:r>
              <a:rPr lang="en-GB" sz="2000" b="1" i="1" dirty="0" smtClean="0">
                <a:ln>
                  <a:solidFill>
                    <a:srgbClr val="F2550E"/>
                  </a:solidFill>
                </a:ln>
                <a:effectLst>
                  <a:outerShdw blurRad="38100" dist="38100" dir="2700000" algn="tl">
                    <a:srgbClr val="000000"/>
                  </a:outerShdw>
                </a:effectLst>
                <a:latin typeface="+mn-lt"/>
              </a:rPr>
              <a:t> </a:t>
            </a:r>
            <a:r>
              <a:rPr lang="en-GB" sz="2000" b="1" dirty="0" smtClean="0">
                <a:ln>
                  <a:solidFill>
                    <a:srgbClr val="F2550E"/>
                  </a:solidFill>
                </a:ln>
                <a:effectLst>
                  <a:outerShdw blurRad="38100" dist="38100" dir="2700000" algn="tl">
                    <a:srgbClr val="000000"/>
                  </a:outerShdw>
                </a:effectLst>
                <a:latin typeface="+mn-lt"/>
              </a:rPr>
              <a:t>(Italian ryegrass) was significantly improved by inoculation with </a:t>
            </a:r>
            <a:r>
              <a:rPr lang="en-GB" sz="2000" b="1" i="1" dirty="0" err="1" smtClean="0">
                <a:ln>
                  <a:solidFill>
                    <a:srgbClr val="F2550E"/>
                  </a:solidFill>
                </a:ln>
                <a:effectLst>
                  <a:outerShdw blurRad="38100" dist="38100" dir="2700000" algn="tl">
                    <a:srgbClr val="000000"/>
                  </a:outerShdw>
                </a:effectLst>
                <a:latin typeface="+mn-lt"/>
              </a:rPr>
              <a:t>Glomus</a:t>
            </a:r>
            <a:r>
              <a:rPr lang="en-GB" sz="2000" b="1" i="1" dirty="0" smtClean="0">
                <a:ln>
                  <a:solidFill>
                    <a:srgbClr val="F2550E"/>
                  </a:solidFill>
                </a:ln>
                <a:effectLst>
                  <a:outerShdw blurRad="38100" dist="38100" dir="2700000" algn="tl">
                    <a:srgbClr val="000000"/>
                  </a:outerShdw>
                </a:effectLst>
                <a:latin typeface="+mn-lt"/>
              </a:rPr>
              <a:t> </a:t>
            </a:r>
            <a:r>
              <a:rPr lang="en-GB" sz="2000" b="1" i="1" dirty="0" err="1" smtClean="0">
                <a:ln>
                  <a:solidFill>
                    <a:srgbClr val="F2550E"/>
                  </a:solidFill>
                </a:ln>
                <a:effectLst>
                  <a:outerShdw blurRad="38100" dist="38100" dir="2700000" algn="tl">
                    <a:srgbClr val="000000"/>
                  </a:outerShdw>
                </a:effectLst>
                <a:latin typeface="+mn-lt"/>
              </a:rPr>
              <a:t>intraradices</a:t>
            </a:r>
            <a:r>
              <a:rPr lang="en-GB" sz="2000" b="1" i="1" dirty="0" smtClean="0">
                <a:ln>
                  <a:solidFill>
                    <a:srgbClr val="F2550E"/>
                  </a:solidFill>
                </a:ln>
                <a:effectLst>
                  <a:outerShdw blurRad="38100" dist="38100" dir="2700000" algn="tl">
                    <a:srgbClr val="000000"/>
                  </a:outerShdw>
                </a:effectLst>
                <a:latin typeface="+mn-lt"/>
              </a:rPr>
              <a:t> </a:t>
            </a:r>
            <a:r>
              <a:rPr lang="en-GB" sz="2000" b="1" dirty="0" smtClean="0">
                <a:ln>
                  <a:solidFill>
                    <a:srgbClr val="F2550E"/>
                  </a:solidFill>
                </a:ln>
                <a:effectLst>
                  <a:outerShdw blurRad="38100" dist="38100" dir="2700000" algn="tl">
                    <a:srgbClr val="000000"/>
                  </a:outerShdw>
                </a:effectLst>
                <a:latin typeface="+mn-lt"/>
              </a:rPr>
              <a:t>(</a:t>
            </a:r>
            <a:r>
              <a:rPr lang="en-GB" sz="2000" b="1" dirty="0" err="1" smtClean="0">
                <a:ln>
                  <a:solidFill>
                    <a:srgbClr val="F2550E"/>
                  </a:solidFill>
                </a:ln>
                <a:effectLst>
                  <a:outerShdw blurRad="38100" dist="38100" dir="2700000" algn="tl">
                    <a:srgbClr val="000000"/>
                  </a:outerShdw>
                </a:effectLst>
                <a:latin typeface="+mn-lt"/>
              </a:rPr>
              <a:t>arbuscular</a:t>
            </a:r>
            <a:r>
              <a:rPr lang="en-GB" sz="2000" b="1" dirty="0" smtClean="0">
                <a:ln>
                  <a:solidFill>
                    <a:srgbClr val="F2550E"/>
                  </a:solidFill>
                </a:ln>
                <a:effectLst>
                  <a:outerShdw blurRad="38100" dist="38100" dir="2700000" algn="tl">
                    <a:srgbClr val="000000"/>
                  </a:outerShdw>
                </a:effectLst>
                <a:latin typeface="+mn-lt"/>
              </a:rPr>
              <a:t> </a:t>
            </a:r>
            <a:r>
              <a:rPr lang="en-GB" sz="2000" b="1" dirty="0" err="1" smtClean="0">
                <a:ln>
                  <a:solidFill>
                    <a:srgbClr val="F2550E"/>
                  </a:solidFill>
                </a:ln>
                <a:effectLst>
                  <a:outerShdw blurRad="38100" dist="38100" dir="2700000" algn="tl">
                    <a:srgbClr val="000000"/>
                  </a:outerShdw>
                </a:effectLst>
                <a:latin typeface="+mn-lt"/>
              </a:rPr>
              <a:t>mycorrhizal</a:t>
            </a:r>
            <a:r>
              <a:rPr lang="en-GB" sz="2000" b="1" dirty="0" smtClean="0">
                <a:ln>
                  <a:solidFill>
                    <a:srgbClr val="F2550E"/>
                  </a:solidFill>
                </a:ln>
                <a:effectLst>
                  <a:outerShdw blurRad="38100" dist="38100" dir="2700000" algn="tl">
                    <a:srgbClr val="000000"/>
                  </a:outerShdw>
                </a:effectLst>
                <a:latin typeface="+mn-lt"/>
              </a:rPr>
              <a:t> fungus), </a:t>
            </a:r>
            <a:r>
              <a:rPr lang="en-GB" sz="2000" b="1" i="1" dirty="0" err="1" smtClean="0">
                <a:ln>
                  <a:solidFill>
                    <a:srgbClr val="F2550E"/>
                  </a:solidFill>
                </a:ln>
                <a:effectLst>
                  <a:outerShdw blurRad="38100" dist="38100" dir="2700000" algn="tl">
                    <a:srgbClr val="000000"/>
                  </a:outerShdw>
                </a:effectLst>
                <a:latin typeface="+mn-lt"/>
              </a:rPr>
              <a:t>Sphingomonas</a:t>
            </a:r>
            <a:r>
              <a:rPr lang="en-GB" sz="2000" b="1" i="1" dirty="0" smtClean="0">
                <a:ln>
                  <a:solidFill>
                    <a:srgbClr val="F2550E"/>
                  </a:solidFill>
                </a:ln>
                <a:effectLst>
                  <a:outerShdw blurRad="38100" dist="38100" dir="2700000" algn="tl">
                    <a:srgbClr val="000000"/>
                  </a:outerShdw>
                </a:effectLst>
                <a:latin typeface="+mn-lt"/>
              </a:rPr>
              <a:t> </a:t>
            </a:r>
            <a:r>
              <a:rPr lang="en-GB" sz="2000" b="1" i="1" dirty="0" err="1" smtClean="0">
                <a:ln>
                  <a:solidFill>
                    <a:srgbClr val="F2550E"/>
                  </a:solidFill>
                </a:ln>
                <a:effectLst>
                  <a:outerShdw blurRad="38100" dist="38100" dir="2700000" algn="tl">
                    <a:srgbClr val="000000"/>
                  </a:outerShdw>
                </a:effectLst>
                <a:latin typeface="+mn-lt"/>
              </a:rPr>
              <a:t>paucimobilis</a:t>
            </a:r>
            <a:r>
              <a:rPr lang="en-GB" sz="2000" b="1" dirty="0" smtClean="0">
                <a:ln>
                  <a:solidFill>
                    <a:srgbClr val="F2550E"/>
                  </a:solidFill>
                </a:ln>
                <a:effectLst>
                  <a:outerShdw blurRad="38100" dist="38100" dir="2700000" algn="tl">
                    <a:srgbClr val="000000"/>
                  </a:outerShdw>
                </a:effectLst>
                <a:latin typeface="+mn-lt"/>
              </a:rPr>
              <a:t> (</a:t>
            </a:r>
            <a:r>
              <a:rPr lang="en-GB" sz="2000" b="1" dirty="0" smtClean="0">
                <a:ln>
                  <a:solidFill>
                    <a:srgbClr val="F2550E"/>
                  </a:solidFill>
                </a:ln>
                <a:effectLst>
                  <a:outerShdw blurRad="38100" dist="38100" dir="2700000" algn="tl">
                    <a:srgbClr val="000000"/>
                  </a:outerShdw>
                </a:effectLst>
              </a:rPr>
              <a:t>petroleum degrading bacteria) </a:t>
            </a:r>
            <a:r>
              <a:rPr lang="en-GB" sz="2000" b="1" dirty="0" smtClean="0">
                <a:ln>
                  <a:solidFill>
                    <a:srgbClr val="F2550E"/>
                  </a:solidFill>
                </a:ln>
                <a:effectLst>
                  <a:outerShdw blurRad="38100" dist="38100" dir="2700000" algn="tl">
                    <a:srgbClr val="000000"/>
                  </a:outerShdw>
                </a:effectLst>
                <a:latin typeface="+mn-lt"/>
              </a:rPr>
              <a:t>and </a:t>
            </a:r>
            <a:r>
              <a:rPr lang="en-GB" sz="2000" b="1" i="1" dirty="0" err="1" smtClean="0">
                <a:ln>
                  <a:solidFill>
                    <a:srgbClr val="F2550E"/>
                  </a:solidFill>
                </a:ln>
                <a:effectLst>
                  <a:outerShdw blurRad="38100" dist="38100" dir="2700000" algn="tl">
                    <a:srgbClr val="000000"/>
                  </a:outerShdw>
                </a:effectLst>
                <a:latin typeface="+mn-lt"/>
              </a:rPr>
              <a:t>Cunninghamella</a:t>
            </a:r>
            <a:r>
              <a:rPr lang="en-GB" sz="2000" b="1" i="1" dirty="0" smtClean="0">
                <a:ln>
                  <a:solidFill>
                    <a:srgbClr val="F2550E"/>
                  </a:solidFill>
                </a:ln>
                <a:effectLst>
                  <a:outerShdw blurRad="38100" dist="38100" dir="2700000" algn="tl">
                    <a:srgbClr val="000000"/>
                  </a:outerShdw>
                </a:effectLst>
                <a:latin typeface="+mn-lt"/>
              </a:rPr>
              <a:t> </a:t>
            </a:r>
            <a:r>
              <a:rPr lang="en-GB" sz="2000" b="1" i="1" dirty="0" err="1" smtClean="0">
                <a:ln>
                  <a:solidFill>
                    <a:srgbClr val="F2550E"/>
                  </a:solidFill>
                </a:ln>
                <a:effectLst>
                  <a:outerShdw blurRad="38100" dist="38100" dir="2700000" algn="tl">
                    <a:srgbClr val="000000"/>
                  </a:outerShdw>
                </a:effectLst>
                <a:latin typeface="+mn-lt"/>
              </a:rPr>
              <a:t>echinulata</a:t>
            </a:r>
            <a:r>
              <a:rPr lang="en-GB" sz="2000" b="1" i="1" dirty="0" smtClean="0">
                <a:ln>
                  <a:solidFill>
                    <a:srgbClr val="F2550E"/>
                  </a:solidFill>
                </a:ln>
                <a:effectLst>
                  <a:outerShdw blurRad="38100" dist="38100" dir="2700000" algn="tl">
                    <a:srgbClr val="000000"/>
                  </a:outerShdw>
                </a:effectLst>
                <a:latin typeface="+mn-lt"/>
              </a:rPr>
              <a:t> </a:t>
            </a:r>
            <a:r>
              <a:rPr lang="en-GB" sz="2000" b="1" dirty="0" smtClean="0">
                <a:ln>
                  <a:solidFill>
                    <a:srgbClr val="F2550E"/>
                  </a:solidFill>
                </a:ln>
                <a:effectLst>
                  <a:outerShdw blurRad="38100" dist="38100" dir="2700000" algn="tl">
                    <a:srgbClr val="000000"/>
                  </a:outerShdw>
                </a:effectLst>
                <a:latin typeface="+mn-lt"/>
              </a:rPr>
              <a:t>(</a:t>
            </a:r>
            <a:r>
              <a:rPr lang="en-GB" sz="2000" b="1" dirty="0" smtClean="0">
                <a:ln>
                  <a:solidFill>
                    <a:srgbClr val="F2550E"/>
                  </a:solidFill>
                </a:ln>
                <a:effectLst>
                  <a:outerShdw blurRad="38100" dist="38100" dir="2700000" algn="tl">
                    <a:srgbClr val="000000"/>
                  </a:outerShdw>
                </a:effectLst>
              </a:rPr>
              <a:t>filamentous fungus</a:t>
            </a:r>
            <a:r>
              <a:rPr lang="en-GB" sz="2000" b="1" dirty="0" smtClean="0">
                <a:ln>
                  <a:solidFill>
                    <a:srgbClr val="F2550E"/>
                  </a:solidFill>
                </a:ln>
                <a:effectLst>
                  <a:outerShdw blurRad="38100" dist="38100" dir="2700000" algn="tl">
                    <a:srgbClr val="000000"/>
                  </a:outerShdw>
                </a:effectLst>
                <a:latin typeface="+mn-lt"/>
              </a:rPr>
              <a:t>).</a:t>
            </a: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b="1" dirty="0" smtClean="0">
              <a:ln>
                <a:solidFill>
                  <a:srgbClr val="F2550E"/>
                </a:solidFill>
              </a:ln>
              <a:effectLst>
                <a:outerShdw blurRad="38100" dist="38100" dir="2700000" algn="tl">
                  <a:srgbClr val="000000"/>
                </a:outerShdw>
              </a:effectLst>
              <a:latin typeface="+mn-l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228600" y="304800"/>
            <a:ext cx="8763000" cy="647058"/>
          </a:xfrm>
          <a:ln/>
        </p:spPr>
        <p:txBody>
          <a:bodyPr wrap="square">
            <a:spAutoFit/>
          </a:bodyPr>
          <a:lstStyle/>
          <a:p>
            <a:pPr>
              <a:lnSpc>
                <a:spcPct val="100000"/>
              </a:lnSpc>
              <a:buClr>
                <a:srgbClr val="FFFFFF"/>
              </a:buClr>
              <a:buSz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dirty="0" smtClean="0">
                <a:solidFill>
                  <a:srgbClr val="F2550E"/>
                </a:solidFill>
              </a:rPr>
              <a:t>Petroleum Hydrocarbon </a:t>
            </a:r>
            <a:r>
              <a:rPr lang="en-GB" sz="3600" dirty="0" err="1" smtClean="0">
                <a:solidFill>
                  <a:srgbClr val="F2550E"/>
                </a:solidFill>
              </a:rPr>
              <a:t>Mycoremediation</a:t>
            </a:r>
            <a:endParaRPr lang="en-GB" sz="1800" dirty="0">
              <a:solidFill>
                <a:srgbClr val="F2550E"/>
              </a:solidFill>
            </a:endParaRPr>
          </a:p>
        </p:txBody>
      </p:sp>
      <p:sp>
        <p:nvSpPr>
          <p:cNvPr id="6" name="Rectangle 4"/>
          <p:cNvSpPr>
            <a:spLocks noChangeArrowheads="1"/>
          </p:cNvSpPr>
          <p:nvPr/>
        </p:nvSpPr>
        <p:spPr bwMode="auto">
          <a:xfrm>
            <a:off x="268287" y="1752600"/>
            <a:ext cx="8723313" cy="4191000"/>
          </a:xfrm>
          <a:prstGeom prst="rect">
            <a:avLst/>
          </a:prstGeom>
          <a:noFill/>
          <a:ln w="9525">
            <a:noFill/>
            <a:round/>
            <a:headEnd/>
            <a:tailEnd/>
          </a:ln>
          <a:effectLst/>
        </p:spPr>
        <p:txBody>
          <a:bodyPr lIns="92160" tIns="46080" rIns="92160" bIns="46080" anchor="ctr"/>
          <a:lstStyle/>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000" b="1" dirty="0" smtClean="0">
                <a:ln>
                  <a:solidFill>
                    <a:srgbClr val="F2550E"/>
                  </a:solidFill>
                </a:ln>
                <a:effectLst>
                  <a:outerShdw blurRad="38100" dist="38100" dir="2700000" algn="tl">
                    <a:srgbClr val="000000"/>
                  </a:outerShdw>
                </a:effectLst>
              </a:rPr>
              <a:t>Tall fescue and meadow fescue (</a:t>
            </a:r>
            <a:r>
              <a:rPr lang="en-GB" sz="2000" b="1" i="1" dirty="0" err="1" smtClean="0">
                <a:ln>
                  <a:solidFill>
                    <a:srgbClr val="F2550E"/>
                  </a:solidFill>
                </a:ln>
                <a:effectLst>
                  <a:outerShdw blurRad="38100" dist="38100" dir="2700000" algn="tl">
                    <a:srgbClr val="000000"/>
                  </a:outerShdw>
                </a:effectLst>
                <a:latin typeface="+mn-lt"/>
              </a:rPr>
              <a:t>Festuca</a:t>
            </a:r>
            <a:r>
              <a:rPr lang="en-GB" sz="2000" b="1" i="1" dirty="0" smtClean="0">
                <a:ln>
                  <a:solidFill>
                    <a:srgbClr val="F2550E"/>
                  </a:solidFill>
                </a:ln>
                <a:effectLst>
                  <a:outerShdw blurRad="38100" dist="38100" dir="2700000" algn="tl">
                    <a:srgbClr val="000000"/>
                  </a:outerShdw>
                </a:effectLst>
                <a:latin typeface="+mn-lt"/>
              </a:rPr>
              <a:t> </a:t>
            </a:r>
            <a:r>
              <a:rPr lang="en-GB" sz="2000" b="1" i="1" dirty="0" err="1" smtClean="0">
                <a:ln>
                  <a:solidFill>
                    <a:srgbClr val="F2550E"/>
                  </a:solidFill>
                </a:ln>
                <a:effectLst>
                  <a:outerShdw blurRad="38100" dist="38100" dir="2700000" algn="tl">
                    <a:srgbClr val="000000"/>
                  </a:outerShdw>
                </a:effectLst>
                <a:latin typeface="+mn-lt"/>
              </a:rPr>
              <a:t>arundinacea</a:t>
            </a:r>
            <a:r>
              <a:rPr lang="en-GB" sz="2000" b="1" i="1" dirty="0" smtClean="0">
                <a:ln>
                  <a:solidFill>
                    <a:srgbClr val="F2550E"/>
                  </a:solidFill>
                </a:ln>
                <a:effectLst>
                  <a:outerShdw blurRad="38100" dist="38100" dir="2700000" algn="tl">
                    <a:srgbClr val="000000"/>
                  </a:outerShdw>
                </a:effectLst>
                <a:latin typeface="+mn-lt"/>
              </a:rPr>
              <a:t> </a:t>
            </a:r>
            <a:r>
              <a:rPr lang="en-GB" sz="2000" b="1" dirty="0" smtClean="0">
                <a:ln>
                  <a:solidFill>
                    <a:srgbClr val="F2550E"/>
                  </a:solidFill>
                </a:ln>
                <a:effectLst>
                  <a:outerShdw blurRad="38100" dist="38100" dir="2700000" algn="tl">
                    <a:srgbClr val="000000"/>
                  </a:outerShdw>
                </a:effectLst>
                <a:latin typeface="+mn-lt"/>
              </a:rPr>
              <a:t>and </a:t>
            </a:r>
            <a:r>
              <a:rPr lang="en-GB" sz="2000" b="1" i="1" dirty="0" smtClean="0">
                <a:ln>
                  <a:solidFill>
                    <a:srgbClr val="F2550E"/>
                  </a:solidFill>
                </a:ln>
                <a:effectLst>
                  <a:outerShdw blurRad="38100" dist="38100" dir="2700000" algn="tl">
                    <a:srgbClr val="000000"/>
                  </a:outerShdw>
                </a:effectLst>
                <a:latin typeface="+mn-lt"/>
              </a:rPr>
              <a:t>F. </a:t>
            </a:r>
            <a:r>
              <a:rPr lang="en-GB" sz="2000" b="1" i="1" dirty="0" err="1" smtClean="0">
                <a:ln>
                  <a:solidFill>
                    <a:srgbClr val="F2550E"/>
                  </a:solidFill>
                </a:ln>
                <a:effectLst>
                  <a:outerShdw blurRad="38100" dist="38100" dir="2700000" algn="tl">
                    <a:srgbClr val="000000"/>
                  </a:outerShdw>
                </a:effectLst>
                <a:latin typeface="+mn-lt"/>
              </a:rPr>
              <a:t>pratensis</a:t>
            </a:r>
            <a:r>
              <a:rPr lang="en-GB" sz="2000" b="1" dirty="0" smtClean="0">
                <a:ln>
                  <a:solidFill>
                    <a:srgbClr val="F2550E"/>
                  </a:solidFill>
                </a:ln>
                <a:effectLst>
                  <a:outerShdw blurRad="38100" dist="38100" dir="2700000" algn="tl">
                    <a:srgbClr val="000000"/>
                  </a:outerShdw>
                </a:effectLst>
                <a:latin typeface="+mn-lt"/>
              </a:rPr>
              <a:t>) infected with EM (</a:t>
            </a:r>
            <a:r>
              <a:rPr lang="en-GB" sz="2000" b="1" i="1" dirty="0" err="1" smtClean="0">
                <a:ln>
                  <a:solidFill>
                    <a:srgbClr val="F2550E"/>
                  </a:solidFill>
                </a:ln>
                <a:effectLst>
                  <a:outerShdw blurRad="38100" dist="38100" dir="2700000" algn="tl">
                    <a:srgbClr val="000000"/>
                  </a:outerShdw>
                </a:effectLst>
                <a:latin typeface="+mn-lt"/>
              </a:rPr>
              <a:t>Neotyphodium</a:t>
            </a:r>
            <a:r>
              <a:rPr lang="en-GB" sz="2000" b="1" i="1" dirty="0" smtClean="0">
                <a:ln>
                  <a:solidFill>
                    <a:srgbClr val="F2550E"/>
                  </a:solidFill>
                </a:ln>
                <a:effectLst>
                  <a:outerShdw blurRad="38100" dist="38100" dir="2700000" algn="tl">
                    <a:srgbClr val="000000"/>
                  </a:outerShdw>
                </a:effectLst>
                <a:latin typeface="+mn-lt"/>
              </a:rPr>
              <a:t> </a:t>
            </a:r>
            <a:r>
              <a:rPr lang="en-GB" sz="2000" b="1" i="1" dirty="0" err="1" smtClean="0">
                <a:ln>
                  <a:solidFill>
                    <a:srgbClr val="F2550E"/>
                  </a:solidFill>
                </a:ln>
                <a:effectLst>
                  <a:outerShdw blurRad="38100" dist="38100" dir="2700000" algn="tl">
                    <a:srgbClr val="000000"/>
                  </a:outerShdw>
                </a:effectLst>
                <a:latin typeface="+mn-lt"/>
              </a:rPr>
              <a:t>coenophialum</a:t>
            </a:r>
            <a:r>
              <a:rPr lang="en-GB" sz="2000" b="1" i="1" dirty="0" smtClean="0">
                <a:ln>
                  <a:solidFill>
                    <a:srgbClr val="F2550E"/>
                  </a:solidFill>
                </a:ln>
                <a:effectLst>
                  <a:outerShdw blurRad="38100" dist="38100" dir="2700000" algn="tl">
                    <a:srgbClr val="000000"/>
                  </a:outerShdw>
                </a:effectLst>
                <a:latin typeface="+mn-lt"/>
              </a:rPr>
              <a:t> </a:t>
            </a:r>
            <a:r>
              <a:rPr lang="en-GB" sz="2000" b="1" dirty="0" smtClean="0">
                <a:ln>
                  <a:solidFill>
                    <a:srgbClr val="F2550E"/>
                  </a:solidFill>
                </a:ln>
                <a:effectLst>
                  <a:outerShdw blurRad="38100" dist="38100" dir="2700000" algn="tl">
                    <a:srgbClr val="000000"/>
                  </a:outerShdw>
                </a:effectLst>
                <a:latin typeface="+mn-lt"/>
              </a:rPr>
              <a:t>and </a:t>
            </a:r>
            <a:r>
              <a:rPr lang="en-GB" sz="2000" b="1" i="1" dirty="0" err="1" smtClean="0">
                <a:ln>
                  <a:solidFill>
                    <a:srgbClr val="F2550E"/>
                  </a:solidFill>
                </a:ln>
                <a:effectLst>
                  <a:outerShdw blurRad="38100" dist="38100" dir="2700000" algn="tl">
                    <a:srgbClr val="000000"/>
                  </a:outerShdw>
                </a:effectLst>
                <a:latin typeface="+mn-lt"/>
              </a:rPr>
              <a:t>Neotyphodium</a:t>
            </a:r>
            <a:r>
              <a:rPr lang="en-GB" sz="2000" b="1" i="1" dirty="0" smtClean="0">
                <a:ln>
                  <a:solidFill>
                    <a:srgbClr val="F2550E"/>
                  </a:solidFill>
                </a:ln>
                <a:effectLst>
                  <a:outerShdw blurRad="38100" dist="38100" dir="2700000" algn="tl">
                    <a:srgbClr val="000000"/>
                  </a:outerShdw>
                </a:effectLst>
                <a:latin typeface="+mn-lt"/>
              </a:rPr>
              <a:t> </a:t>
            </a:r>
            <a:r>
              <a:rPr lang="en-GB" sz="2000" b="1" i="1" dirty="0" err="1" smtClean="0">
                <a:ln>
                  <a:solidFill>
                    <a:srgbClr val="F2550E"/>
                  </a:solidFill>
                </a:ln>
                <a:effectLst>
                  <a:outerShdw blurRad="38100" dist="38100" dir="2700000" algn="tl">
                    <a:srgbClr val="000000"/>
                  </a:outerShdw>
                </a:effectLst>
                <a:latin typeface="+mn-lt"/>
              </a:rPr>
              <a:t>uncinatum</a:t>
            </a:r>
            <a:r>
              <a:rPr lang="en-GB" sz="2000" b="1" dirty="0" smtClean="0">
                <a:ln>
                  <a:solidFill>
                    <a:srgbClr val="F2550E"/>
                  </a:solidFill>
                </a:ln>
                <a:effectLst>
                  <a:outerShdw blurRad="38100" dist="38100" dir="2700000" algn="tl">
                    <a:srgbClr val="000000"/>
                  </a:outerShdw>
                </a:effectLst>
                <a:latin typeface="+mn-lt"/>
              </a:rPr>
              <a:t>) had improved ability to assist in the breakdown of C10-C25 and TPH than uninfected plants (</a:t>
            </a:r>
            <a:r>
              <a:rPr lang="en-GB" sz="2000" b="1" dirty="0" err="1" smtClean="0">
                <a:ln>
                  <a:solidFill>
                    <a:srgbClr val="F2550E"/>
                  </a:solidFill>
                </a:ln>
                <a:effectLst>
                  <a:outerShdw blurRad="38100" dist="38100" dir="2700000" algn="tl">
                    <a:srgbClr val="000000"/>
                  </a:outerShdw>
                </a:effectLst>
                <a:latin typeface="+mn-lt"/>
              </a:rPr>
              <a:t>Soleimani</a:t>
            </a:r>
            <a:r>
              <a:rPr lang="en-GB" sz="2000" b="1" dirty="0" smtClean="0">
                <a:ln>
                  <a:solidFill>
                    <a:srgbClr val="F2550E"/>
                  </a:solidFill>
                </a:ln>
                <a:effectLst>
                  <a:outerShdw blurRad="38100" dist="38100" dir="2700000" algn="tl">
                    <a:srgbClr val="000000"/>
                  </a:outerShdw>
                </a:effectLst>
                <a:latin typeface="+mn-lt"/>
              </a:rPr>
              <a:t> et al. 2010)</a:t>
            </a: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2000" b="1" dirty="0" smtClean="0">
              <a:ln>
                <a:solidFill>
                  <a:srgbClr val="F2550E"/>
                </a:solidFill>
              </a:ln>
              <a:effectLst>
                <a:outerShdw blurRad="38100" dist="38100" dir="2700000" algn="tl">
                  <a:srgbClr val="000000"/>
                </a:outerShdw>
              </a:effectLst>
              <a:latin typeface="+mn-lt"/>
            </a:endParaRP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000" b="1" dirty="0" smtClean="0">
                <a:ln>
                  <a:solidFill>
                    <a:srgbClr val="F2550E"/>
                  </a:solidFill>
                </a:ln>
                <a:effectLst>
                  <a:outerShdw blurRad="38100" dist="38100" dir="2700000" algn="tl">
                    <a:srgbClr val="000000"/>
                  </a:outerShdw>
                </a:effectLst>
                <a:latin typeface="+mn-lt"/>
              </a:rPr>
              <a:t>Practical side note: The addition of compost has proven effective at enhancing degradation of diesel oil and four-ring PAHs (</a:t>
            </a:r>
            <a:r>
              <a:rPr lang="en-GB" sz="2000" b="1" dirty="0" err="1" smtClean="0">
                <a:ln>
                  <a:solidFill>
                    <a:srgbClr val="F2550E"/>
                  </a:solidFill>
                </a:ln>
                <a:effectLst>
                  <a:outerShdw blurRad="38100" dist="38100" dir="2700000" algn="tl">
                    <a:srgbClr val="000000"/>
                  </a:outerShdw>
                </a:effectLst>
                <a:latin typeface="+mn-lt"/>
              </a:rPr>
              <a:t>Gandolfi</a:t>
            </a:r>
            <a:r>
              <a:rPr lang="en-GB" sz="2000" b="1" dirty="0" smtClean="0">
                <a:ln>
                  <a:solidFill>
                    <a:srgbClr val="F2550E"/>
                  </a:solidFill>
                </a:ln>
                <a:effectLst>
                  <a:outerShdw blurRad="38100" dist="38100" dir="2700000" algn="tl">
                    <a:srgbClr val="000000"/>
                  </a:outerShdw>
                </a:effectLst>
                <a:latin typeface="+mn-lt"/>
              </a:rPr>
              <a:t> et al. 2010) </a:t>
            </a: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2000" b="1" dirty="0" smtClean="0">
              <a:ln>
                <a:solidFill>
                  <a:srgbClr val="F2550E"/>
                </a:solidFill>
              </a:ln>
              <a:effectLst>
                <a:outerShdw blurRad="38100" dist="38100" dir="2700000" algn="tl">
                  <a:srgbClr val="000000"/>
                </a:outerShdw>
              </a:effectLst>
              <a:latin typeface="+mn-lt"/>
            </a:endParaRP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000" b="1" dirty="0" smtClean="0">
                <a:ln>
                  <a:solidFill>
                    <a:srgbClr val="F2550E"/>
                  </a:solidFill>
                </a:ln>
                <a:effectLst>
                  <a:outerShdw blurRad="38100" dist="38100" dir="2700000" algn="tl">
                    <a:srgbClr val="000000"/>
                  </a:outerShdw>
                </a:effectLst>
                <a:latin typeface="+mn-lt"/>
              </a:rPr>
              <a:t>NOTE: Significant impact of type of HC (aliphatic hydrocarbons </a:t>
            </a:r>
            <a:r>
              <a:rPr lang="en-GB" sz="2000" b="1" dirty="0" err="1" smtClean="0">
                <a:ln>
                  <a:solidFill>
                    <a:srgbClr val="F2550E"/>
                  </a:solidFill>
                </a:ln>
                <a:effectLst>
                  <a:outerShdw blurRad="38100" dist="38100" dir="2700000" algn="tl">
                    <a:srgbClr val="000000"/>
                  </a:outerShdw>
                </a:effectLst>
                <a:latin typeface="+mn-lt"/>
              </a:rPr>
              <a:t>vs</a:t>
            </a:r>
            <a:r>
              <a:rPr lang="en-GB" sz="2000" b="1" dirty="0" smtClean="0">
                <a:ln>
                  <a:solidFill>
                    <a:srgbClr val="F2550E"/>
                  </a:solidFill>
                </a:ln>
                <a:effectLst>
                  <a:outerShdw blurRad="38100" dist="38100" dir="2700000" algn="tl">
                    <a:srgbClr val="000000"/>
                  </a:outerShdw>
                </a:effectLst>
                <a:latin typeface="+mn-lt"/>
              </a:rPr>
              <a:t> aromatics)</a:t>
            </a: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1800" b="1" dirty="0" smtClean="0">
              <a:ln>
                <a:solidFill>
                  <a:srgbClr val="F2550E"/>
                </a:solidFill>
              </a:ln>
              <a:effectLst>
                <a:outerShdw blurRad="38100" dist="38100" dir="2700000" algn="tl">
                  <a:srgbClr val="000000"/>
                </a:outerShdw>
              </a:effectLst>
              <a:latin typeface="+mn-l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228600" y="191142"/>
            <a:ext cx="8763000" cy="1201056"/>
          </a:xfrm>
          <a:ln/>
        </p:spPr>
        <p:txBody>
          <a:bodyPr wrap="square">
            <a:spAutoFit/>
          </a:bodyPr>
          <a:lstStyle/>
          <a:p>
            <a:pPr>
              <a:lnSpc>
                <a:spcPct val="100000"/>
              </a:lnSpc>
              <a:buClr>
                <a:srgbClr val="FFFFFF"/>
              </a:buClr>
              <a:buSz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dirty="0" smtClean="0">
                <a:solidFill>
                  <a:srgbClr val="F2550E"/>
                </a:solidFill>
              </a:rPr>
              <a:t>Peak Oil, </a:t>
            </a:r>
            <a:br>
              <a:rPr lang="en-GB" sz="3600" dirty="0" smtClean="0">
                <a:solidFill>
                  <a:srgbClr val="F2550E"/>
                </a:solidFill>
              </a:rPr>
            </a:br>
            <a:r>
              <a:rPr lang="en-GB" sz="3600" dirty="0" smtClean="0">
                <a:solidFill>
                  <a:srgbClr val="F2550E"/>
                </a:solidFill>
              </a:rPr>
              <a:t>Global Climate Change &amp; Oil Spills</a:t>
            </a:r>
            <a:endParaRPr lang="en-GB" sz="2400" dirty="0">
              <a:solidFill>
                <a:srgbClr val="F2550E"/>
              </a:solidFill>
            </a:endParaRPr>
          </a:p>
        </p:txBody>
      </p:sp>
      <p:sp>
        <p:nvSpPr>
          <p:cNvPr id="6" name="Rectangle 4"/>
          <p:cNvSpPr>
            <a:spLocks noChangeArrowheads="1"/>
          </p:cNvSpPr>
          <p:nvPr/>
        </p:nvSpPr>
        <p:spPr bwMode="auto">
          <a:xfrm>
            <a:off x="268287" y="1600200"/>
            <a:ext cx="8570913" cy="4876800"/>
          </a:xfrm>
          <a:prstGeom prst="rect">
            <a:avLst/>
          </a:prstGeom>
          <a:noFill/>
          <a:ln w="9525">
            <a:noFill/>
            <a:round/>
            <a:headEnd/>
            <a:tailEnd/>
          </a:ln>
          <a:effectLst/>
        </p:spPr>
        <p:txBody>
          <a:bodyPr lIns="92160" tIns="46080" rIns="92160" bIns="46080" anchor="ctr"/>
          <a:lstStyle/>
          <a:p>
            <a:pPr marL="342900" indent="-342900">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000" b="1" dirty="0" smtClean="0">
                <a:ln>
                  <a:solidFill>
                    <a:srgbClr val="F2550E"/>
                  </a:solidFill>
                </a:ln>
                <a:effectLst>
                  <a:outerShdw blurRad="38100" dist="38100" dir="2700000" algn="tl">
                    <a:srgbClr val="000000"/>
                  </a:outerShdw>
                </a:effectLst>
              </a:rPr>
              <a:t>Convert sustainable sources of energy into useful forms:</a:t>
            </a:r>
          </a:p>
          <a:p>
            <a:pPr marL="342900" indent="-342900">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US" sz="2000" i="1" dirty="0" err="1" smtClean="0">
                <a:ln>
                  <a:solidFill>
                    <a:srgbClr val="F2550E"/>
                  </a:solidFill>
                </a:ln>
              </a:rPr>
              <a:t>Gliocladium</a:t>
            </a:r>
            <a:r>
              <a:rPr lang="en-US" sz="2000" i="1" dirty="0" smtClean="0">
                <a:ln>
                  <a:solidFill>
                    <a:srgbClr val="F2550E"/>
                  </a:solidFill>
                </a:ln>
              </a:rPr>
              <a:t> </a:t>
            </a:r>
            <a:r>
              <a:rPr lang="en-US" sz="2000" i="1" dirty="0" err="1" smtClean="0">
                <a:ln>
                  <a:solidFill>
                    <a:srgbClr val="F2550E"/>
                  </a:solidFill>
                </a:ln>
              </a:rPr>
              <a:t>roseum</a:t>
            </a:r>
            <a:r>
              <a:rPr lang="en-US" sz="2000" i="1" dirty="0" smtClean="0">
                <a:ln>
                  <a:solidFill>
                    <a:srgbClr val="F2550E"/>
                  </a:solidFill>
                </a:ln>
              </a:rPr>
              <a:t> </a:t>
            </a:r>
            <a:r>
              <a:rPr lang="en-US" sz="2000" dirty="0" smtClean="0">
                <a:ln>
                  <a:solidFill>
                    <a:srgbClr val="F2550E"/>
                  </a:solidFill>
                </a:ln>
              </a:rPr>
              <a:t>growing in </a:t>
            </a:r>
            <a:r>
              <a:rPr lang="en-US" sz="2000" i="1" dirty="0" err="1" smtClean="0">
                <a:ln>
                  <a:solidFill>
                    <a:srgbClr val="F2550E"/>
                  </a:solidFill>
                </a:ln>
              </a:rPr>
              <a:t>Eucryphia</a:t>
            </a:r>
            <a:r>
              <a:rPr lang="en-US" sz="2000" i="1" dirty="0" smtClean="0">
                <a:ln>
                  <a:solidFill>
                    <a:srgbClr val="F2550E"/>
                  </a:solidFill>
                </a:ln>
              </a:rPr>
              <a:t> </a:t>
            </a:r>
            <a:r>
              <a:rPr lang="en-US" sz="2000" i="1" dirty="0" err="1" smtClean="0">
                <a:ln>
                  <a:solidFill>
                    <a:srgbClr val="F2550E"/>
                  </a:solidFill>
                </a:ln>
              </a:rPr>
              <a:t>cordifolia</a:t>
            </a:r>
            <a:r>
              <a:rPr lang="en-US" sz="2000" i="1" dirty="0" smtClean="0">
                <a:ln>
                  <a:solidFill>
                    <a:srgbClr val="F2550E"/>
                  </a:solidFill>
                </a:ln>
              </a:rPr>
              <a:t> </a:t>
            </a:r>
            <a:r>
              <a:rPr lang="en-US" sz="2000" dirty="0" smtClean="0">
                <a:ln>
                  <a:solidFill>
                    <a:srgbClr val="F2550E"/>
                  </a:solidFill>
                </a:ln>
              </a:rPr>
              <a:t>of Northern Patagonia </a:t>
            </a:r>
          </a:p>
          <a:p>
            <a:pPr marL="342900" indent="-342900">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US" sz="2000" dirty="0" smtClean="0">
                <a:ln>
                  <a:solidFill>
                    <a:srgbClr val="F2550E"/>
                  </a:solidFill>
                </a:ln>
              </a:rPr>
              <a:t>actually converts cellulose to diesel!!!</a:t>
            </a:r>
          </a:p>
          <a:p>
            <a:pPr marL="342900" indent="-342900">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US" sz="2000" dirty="0" smtClean="0">
              <a:ln>
                <a:solidFill>
                  <a:srgbClr val="F2550E"/>
                </a:solidFill>
              </a:ln>
            </a:endParaRPr>
          </a:p>
          <a:p>
            <a:pPr marL="342900" indent="-342900">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US" sz="2000" dirty="0" err="1" smtClean="0">
                <a:ln>
                  <a:solidFill>
                    <a:srgbClr val="F2550E"/>
                  </a:solidFill>
                </a:ln>
              </a:rPr>
              <a:t>Arbuscular</a:t>
            </a:r>
            <a:r>
              <a:rPr lang="en-US" sz="2000" dirty="0" smtClean="0">
                <a:ln>
                  <a:solidFill>
                    <a:srgbClr val="F2550E"/>
                  </a:solidFill>
                </a:ln>
              </a:rPr>
              <a:t> </a:t>
            </a:r>
            <a:r>
              <a:rPr lang="en-US" sz="2000" dirty="0" err="1" smtClean="0">
                <a:ln>
                  <a:solidFill>
                    <a:srgbClr val="F2550E"/>
                  </a:solidFill>
                </a:ln>
              </a:rPr>
              <a:t>mycorrhizal</a:t>
            </a:r>
            <a:r>
              <a:rPr lang="en-US" sz="2000" dirty="0" smtClean="0">
                <a:ln>
                  <a:solidFill>
                    <a:srgbClr val="F2550E"/>
                  </a:solidFill>
                </a:ln>
              </a:rPr>
              <a:t> fungi are an important tool we can use in carbon</a:t>
            </a:r>
          </a:p>
          <a:p>
            <a:pPr marL="342900" indent="-342900">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US" sz="2000" dirty="0" smtClean="0">
                <a:ln>
                  <a:solidFill>
                    <a:srgbClr val="F2550E"/>
                  </a:solidFill>
                </a:ln>
              </a:rPr>
              <a:t>sequestration.</a:t>
            </a:r>
            <a:endParaRPr lang="en-GB" sz="2000" dirty="0" smtClean="0">
              <a:ln>
                <a:solidFill>
                  <a:srgbClr val="F2550E"/>
                </a:solidFill>
              </a:ln>
            </a:endParaRPr>
          </a:p>
          <a:p>
            <a:pPr marL="342900" indent="-342900">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2000" b="1" dirty="0" smtClean="0">
              <a:ln>
                <a:solidFill>
                  <a:srgbClr val="F2550E"/>
                </a:solidFill>
              </a:ln>
              <a:effectLst>
                <a:outerShdw blurRad="38100" dist="38100" dir="2700000" algn="tl">
                  <a:srgbClr val="000000"/>
                </a:outerShdw>
              </a:effectLst>
            </a:endParaRPr>
          </a:p>
          <a:p>
            <a:pPr marL="342900" indent="-342900">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000" dirty="0" smtClean="0">
                <a:ln>
                  <a:solidFill>
                    <a:srgbClr val="F2550E"/>
                  </a:solidFill>
                </a:ln>
                <a:effectLst>
                  <a:outerShdw blurRad="38100" dist="38100" dir="2700000" algn="tl">
                    <a:srgbClr val="000000">
                      <a:alpha val="43137"/>
                    </a:srgbClr>
                  </a:outerShdw>
                </a:effectLst>
              </a:rPr>
              <a:t>While changes in our climate and dwindling supplies of oil are becoming </a:t>
            </a:r>
          </a:p>
          <a:p>
            <a:pPr marL="342900" indent="-342900">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000" dirty="0" smtClean="0">
                <a:ln>
                  <a:solidFill>
                    <a:srgbClr val="F2550E"/>
                  </a:solidFill>
                </a:ln>
                <a:effectLst>
                  <a:outerShdw blurRad="38100" dist="38100" dir="2700000" algn="tl">
                    <a:srgbClr val="000000">
                      <a:alpha val="43137"/>
                    </a:srgbClr>
                  </a:outerShdw>
                </a:effectLst>
              </a:rPr>
              <a:t>increasingly obvious few things so dramatically demonstrate the impact of our </a:t>
            </a:r>
          </a:p>
          <a:p>
            <a:pPr marL="342900" indent="-342900">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000" dirty="0" smtClean="0">
                <a:ln>
                  <a:solidFill>
                    <a:srgbClr val="F2550E"/>
                  </a:solidFill>
                </a:ln>
                <a:effectLst>
                  <a:outerShdw blurRad="38100" dist="38100" dir="2700000" algn="tl">
                    <a:srgbClr val="000000">
                      <a:alpha val="43137"/>
                    </a:srgbClr>
                  </a:outerShdw>
                </a:effectLst>
              </a:rPr>
              <a:t>society’s oil addiction as the devastation caused by</a:t>
            </a:r>
            <a:r>
              <a:rPr lang="en-GB" sz="2000" b="1" dirty="0" smtClean="0">
                <a:ln>
                  <a:solidFill>
                    <a:srgbClr val="F2550E"/>
                  </a:solidFill>
                </a:ln>
                <a:effectLst>
                  <a:outerShdw blurRad="38100" dist="38100" dir="2700000" algn="tl">
                    <a:srgbClr val="000000"/>
                  </a:outerShdw>
                </a:effectLst>
              </a:rPr>
              <a:t> OIL SPILLS...</a:t>
            </a:r>
          </a:p>
          <a:p>
            <a:pPr marL="342900" indent="-342900">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1800" b="1" dirty="0" smtClean="0">
              <a:ln>
                <a:solidFill>
                  <a:srgbClr val="F2550E"/>
                </a:solidFill>
              </a:ln>
              <a:effectLst>
                <a:outerShdw blurRad="38100" dist="38100" dir="2700000" algn="tl">
                  <a:srgbClr val="000000"/>
                </a:outerShdw>
              </a:effectLs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228600" y="706396"/>
            <a:ext cx="8763000" cy="647058"/>
          </a:xfrm>
          <a:ln/>
        </p:spPr>
        <p:txBody>
          <a:bodyPr wrap="square">
            <a:spAutoFit/>
          </a:bodyPr>
          <a:lstStyle/>
          <a:p>
            <a:pPr>
              <a:lnSpc>
                <a:spcPct val="100000"/>
              </a:lnSpc>
              <a:buClr>
                <a:srgbClr val="FFFFFF"/>
              </a:buClr>
              <a:buSz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dirty="0" smtClean="0">
                <a:solidFill>
                  <a:srgbClr val="F2550E"/>
                </a:solidFill>
              </a:rPr>
              <a:t>Oil Spill Remediation Steps</a:t>
            </a:r>
            <a:endParaRPr lang="en-GB" sz="1800" dirty="0">
              <a:solidFill>
                <a:srgbClr val="F2550E"/>
              </a:solidFill>
            </a:endParaRPr>
          </a:p>
        </p:txBody>
      </p:sp>
      <p:sp>
        <p:nvSpPr>
          <p:cNvPr id="6" name="Rectangle 4"/>
          <p:cNvSpPr>
            <a:spLocks noChangeArrowheads="1"/>
          </p:cNvSpPr>
          <p:nvPr/>
        </p:nvSpPr>
        <p:spPr bwMode="auto">
          <a:xfrm>
            <a:off x="268287" y="1905000"/>
            <a:ext cx="8570913" cy="4191000"/>
          </a:xfrm>
          <a:prstGeom prst="rect">
            <a:avLst/>
          </a:prstGeom>
          <a:noFill/>
          <a:ln w="9525">
            <a:noFill/>
            <a:round/>
            <a:headEnd/>
            <a:tailEnd/>
          </a:ln>
          <a:effectLst/>
        </p:spPr>
        <p:txBody>
          <a:bodyPr lIns="92160" tIns="46080" rIns="92160" bIns="46080" anchor="ctr"/>
          <a:lstStyle/>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000" b="1" dirty="0" smtClean="0">
                <a:ln>
                  <a:solidFill>
                    <a:srgbClr val="F2550E"/>
                  </a:solidFill>
                </a:ln>
                <a:effectLst>
                  <a:outerShdw blurRad="38100" dist="38100" dir="2700000" algn="tl">
                    <a:srgbClr val="000000"/>
                  </a:outerShdw>
                </a:effectLst>
                <a:latin typeface="+mn-lt"/>
              </a:rPr>
              <a:t>1) Prevention, prevention, prevention!</a:t>
            </a: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000" b="1" dirty="0" smtClean="0">
                <a:ln>
                  <a:solidFill>
                    <a:srgbClr val="F2550E"/>
                  </a:solidFill>
                </a:ln>
                <a:effectLst>
                  <a:outerShdw blurRad="38100" dist="38100" dir="2700000" algn="tl">
                    <a:srgbClr val="000000"/>
                  </a:outerShdw>
                </a:effectLst>
                <a:latin typeface="+mn-lt"/>
              </a:rPr>
              <a:t>2) Rapid </a:t>
            </a:r>
            <a:r>
              <a:rPr lang="en-GB" sz="2000" b="1" i="1" dirty="0" smtClean="0">
                <a:ln>
                  <a:solidFill>
                    <a:srgbClr val="F2550E"/>
                  </a:solidFill>
                </a:ln>
                <a:effectLst>
                  <a:outerShdw blurRad="38100" dist="38100" dir="2700000" algn="tl">
                    <a:srgbClr val="000000"/>
                  </a:outerShdw>
                </a:effectLst>
                <a:latin typeface="+mn-lt"/>
              </a:rPr>
              <a:t>correct</a:t>
            </a:r>
            <a:r>
              <a:rPr lang="en-GB" sz="2000" b="1" dirty="0" smtClean="0">
                <a:ln>
                  <a:solidFill>
                    <a:srgbClr val="F2550E"/>
                  </a:solidFill>
                </a:ln>
                <a:effectLst>
                  <a:outerShdw blurRad="38100" dist="38100" dir="2700000" algn="tl">
                    <a:srgbClr val="000000"/>
                  </a:outerShdw>
                </a:effectLst>
                <a:latin typeface="+mn-lt"/>
              </a:rPr>
              <a:t> response in the event of an oil spill!</a:t>
            </a: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000" b="1" dirty="0" smtClean="0">
                <a:ln>
                  <a:solidFill>
                    <a:srgbClr val="F2550E"/>
                  </a:solidFill>
                </a:ln>
                <a:effectLst>
                  <a:outerShdw blurRad="38100" dist="38100" dir="2700000" algn="tl">
                    <a:srgbClr val="000000"/>
                  </a:outerShdw>
                </a:effectLst>
                <a:latin typeface="+mn-lt"/>
              </a:rPr>
              <a:t>		</a:t>
            </a:r>
            <a:r>
              <a:rPr lang="en-US" sz="2000" dirty="0" smtClean="0">
                <a:ln>
                  <a:solidFill>
                    <a:srgbClr val="F2550E"/>
                  </a:solidFill>
                </a:ln>
              </a:rPr>
              <a:t>effective recovery and containment systems</a:t>
            </a:r>
            <a:endParaRPr lang="en-GB" sz="2000" b="1" i="1" dirty="0" smtClean="0">
              <a:ln>
                <a:solidFill>
                  <a:srgbClr val="F2550E"/>
                </a:solidFill>
              </a:ln>
              <a:effectLst>
                <a:outerShdw blurRad="38100" dist="38100" dir="2700000" algn="tl">
                  <a:srgbClr val="000000"/>
                </a:outerShdw>
              </a:effectLst>
              <a:latin typeface="+mn-lt"/>
            </a:endParaRP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000" b="1" dirty="0" smtClean="0">
                <a:ln>
                  <a:solidFill>
                    <a:srgbClr val="F2550E"/>
                  </a:solidFill>
                </a:ln>
                <a:effectLst>
                  <a:outerShdw blurRad="38100" dist="38100" dir="2700000" algn="tl">
                    <a:srgbClr val="000000"/>
                  </a:outerShdw>
                </a:effectLst>
                <a:latin typeface="+mn-lt"/>
              </a:rPr>
              <a:t>3) Determination of best oil spill treatment options</a:t>
            </a: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US" sz="2000" dirty="0" smtClean="0">
                <a:ln>
                  <a:solidFill>
                    <a:srgbClr val="F2550E"/>
                  </a:solidFill>
                </a:ln>
              </a:rPr>
              <a:t>		in situ </a:t>
            </a:r>
            <a:r>
              <a:rPr lang="en-US" sz="2000" dirty="0" err="1" smtClean="0">
                <a:ln>
                  <a:solidFill>
                    <a:srgbClr val="F2550E"/>
                  </a:solidFill>
                </a:ln>
              </a:rPr>
              <a:t>vs</a:t>
            </a:r>
            <a:r>
              <a:rPr lang="en-US" sz="2000" dirty="0" smtClean="0">
                <a:ln>
                  <a:solidFill>
                    <a:srgbClr val="F2550E"/>
                  </a:solidFill>
                </a:ln>
              </a:rPr>
              <a:t> ex situ</a:t>
            </a: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US" sz="2000" dirty="0" smtClean="0">
                <a:ln>
                  <a:solidFill>
                    <a:srgbClr val="F2550E"/>
                  </a:solidFill>
                </a:ln>
              </a:rPr>
              <a:t>		identification of key variables to remediation success</a:t>
            </a: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000" b="1" dirty="0" smtClean="0">
                <a:ln>
                  <a:solidFill>
                    <a:srgbClr val="F2550E"/>
                  </a:solidFill>
                </a:ln>
                <a:effectLst>
                  <a:outerShdw blurRad="38100" dist="38100" dir="2700000" algn="tl">
                    <a:srgbClr val="000000"/>
                  </a:outerShdw>
                </a:effectLst>
              </a:rPr>
              <a:t>4) Realistic analysis of remediation project results and specific variables involved for future use and improvement of existing methods</a:t>
            </a:r>
            <a:endParaRPr lang="en-US" sz="2000" dirty="0" smtClean="0">
              <a:ln>
                <a:solidFill>
                  <a:srgbClr val="F2550E"/>
                </a:solidFill>
              </a:ln>
            </a:endParaRP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US" sz="1800" b="1" dirty="0" smtClean="0">
                <a:ln>
                  <a:solidFill>
                    <a:srgbClr val="F2550E"/>
                  </a:solidFill>
                </a:ln>
                <a:effectLst>
                  <a:outerShdw blurRad="38100" dist="38100" dir="2700000" algn="tl">
                    <a:srgbClr val="000000"/>
                  </a:outerShdw>
                </a:effectLst>
                <a:latin typeface="+mn-lt"/>
              </a:rPr>
              <a:t>		</a:t>
            </a:r>
            <a:endParaRPr lang="en-GB" sz="1800" b="1" dirty="0" smtClean="0">
              <a:ln>
                <a:solidFill>
                  <a:srgbClr val="F2550E"/>
                </a:solidFill>
              </a:ln>
              <a:effectLst>
                <a:outerShdw blurRad="38100" dist="38100" dir="2700000" algn="tl">
                  <a:srgbClr val="000000"/>
                </a:outerShdw>
              </a:effectLst>
              <a:latin typeface="+mn-lt"/>
            </a:endParaRP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1800" b="1" dirty="0" smtClean="0">
                <a:ln>
                  <a:solidFill>
                    <a:srgbClr val="F2550E"/>
                  </a:solidFill>
                </a:ln>
                <a:effectLst>
                  <a:outerShdw blurRad="38100" dist="38100" dir="2700000" algn="tl">
                    <a:srgbClr val="000000"/>
                  </a:outerShdw>
                </a:effectLst>
                <a:latin typeface="+mn-lt"/>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228600" y="76200"/>
            <a:ext cx="8763000" cy="1645920"/>
          </a:xfrm>
          <a:ln/>
        </p:spPr>
        <p:txBody>
          <a:bodyPr wrap="square">
            <a:spAutoFit/>
          </a:bodyPr>
          <a:lstStyle/>
          <a:p>
            <a:pPr>
              <a:lnSpc>
                <a:spcPct val="100000"/>
              </a:lnSpc>
              <a:buClr>
                <a:srgbClr val="FFFFFF"/>
              </a:buClr>
              <a:buSz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dirty="0" smtClean="0">
                <a:solidFill>
                  <a:srgbClr val="F2550E"/>
                </a:solidFill>
                <a:effectLst/>
              </a:rPr>
              <a:t>                                                                                                                    TM</a:t>
            </a:r>
            <a:r>
              <a:rPr lang="en-GB" sz="3600" dirty="0" smtClean="0">
                <a:solidFill>
                  <a:srgbClr val="F2550E"/>
                </a:solidFill>
              </a:rPr>
              <a:t/>
            </a:r>
            <a:br>
              <a:rPr lang="en-GB" sz="3600" dirty="0" smtClean="0">
                <a:solidFill>
                  <a:srgbClr val="F2550E"/>
                </a:solidFill>
              </a:rPr>
            </a:br>
            <a:r>
              <a:rPr lang="en-GB" sz="3600" dirty="0" smtClean="0">
                <a:solidFill>
                  <a:srgbClr val="F2550E"/>
                </a:solidFill>
              </a:rPr>
              <a:t>Demarest Process </a:t>
            </a:r>
            <a:br>
              <a:rPr lang="en-GB" sz="3600" dirty="0" smtClean="0">
                <a:solidFill>
                  <a:srgbClr val="F2550E"/>
                </a:solidFill>
              </a:rPr>
            </a:br>
            <a:r>
              <a:rPr lang="en-GB" sz="2400" dirty="0" smtClean="0">
                <a:solidFill>
                  <a:srgbClr val="F2550E"/>
                </a:solidFill>
              </a:rPr>
              <a:t>Integrated Oil Spill Remediation and Energy Recovery System</a:t>
            </a:r>
            <a:br>
              <a:rPr lang="en-GB" sz="2400" dirty="0" smtClean="0">
                <a:solidFill>
                  <a:srgbClr val="F2550E"/>
                </a:solidFill>
              </a:rPr>
            </a:br>
            <a:endParaRPr lang="en-GB" sz="2400" dirty="0">
              <a:solidFill>
                <a:srgbClr val="F2550E"/>
              </a:solidFill>
            </a:endParaRPr>
          </a:p>
        </p:txBody>
      </p:sp>
      <p:graphicFrame>
        <p:nvGraphicFramePr>
          <p:cNvPr id="8" name="Diagram 7"/>
          <p:cNvGraphicFramePr/>
          <p:nvPr/>
        </p:nvGraphicFramePr>
        <p:xfrm>
          <a:off x="1524000" y="1651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228600" y="76200"/>
            <a:ext cx="8763000" cy="1645920"/>
          </a:xfrm>
          <a:ln/>
        </p:spPr>
        <p:txBody>
          <a:bodyPr wrap="square">
            <a:spAutoFit/>
          </a:bodyPr>
          <a:lstStyle/>
          <a:p>
            <a:pPr>
              <a:lnSpc>
                <a:spcPct val="100000"/>
              </a:lnSpc>
              <a:buClr>
                <a:srgbClr val="FFFFFF"/>
              </a:buClr>
              <a:buSz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dirty="0" smtClean="0">
                <a:solidFill>
                  <a:srgbClr val="F2550E"/>
                </a:solidFill>
                <a:effectLst/>
              </a:rPr>
              <a:t>                                                                                                                    TM</a:t>
            </a:r>
            <a:r>
              <a:rPr lang="en-GB" sz="3600" dirty="0" smtClean="0">
                <a:solidFill>
                  <a:srgbClr val="F2550E"/>
                </a:solidFill>
              </a:rPr>
              <a:t/>
            </a:r>
            <a:br>
              <a:rPr lang="en-GB" sz="3600" dirty="0" smtClean="0">
                <a:solidFill>
                  <a:srgbClr val="F2550E"/>
                </a:solidFill>
              </a:rPr>
            </a:br>
            <a:r>
              <a:rPr lang="en-GB" sz="3600" dirty="0" smtClean="0">
                <a:solidFill>
                  <a:srgbClr val="F2550E"/>
                </a:solidFill>
              </a:rPr>
              <a:t>Demarest Process </a:t>
            </a:r>
            <a:br>
              <a:rPr lang="en-GB" sz="3600" dirty="0" smtClean="0">
                <a:solidFill>
                  <a:srgbClr val="F2550E"/>
                </a:solidFill>
              </a:rPr>
            </a:br>
            <a:r>
              <a:rPr lang="en-GB" sz="2400" dirty="0" smtClean="0">
                <a:solidFill>
                  <a:srgbClr val="F2550E"/>
                </a:solidFill>
              </a:rPr>
              <a:t>Integrated Oil Spill Remediation and Energy Recovery System</a:t>
            </a:r>
            <a:br>
              <a:rPr lang="en-GB" sz="2400" dirty="0" smtClean="0">
                <a:solidFill>
                  <a:srgbClr val="F2550E"/>
                </a:solidFill>
              </a:rPr>
            </a:br>
            <a:endParaRPr lang="en-GB" sz="2400" dirty="0">
              <a:solidFill>
                <a:srgbClr val="F2550E"/>
              </a:solidFill>
            </a:endParaRPr>
          </a:p>
        </p:txBody>
      </p:sp>
      <p:sp>
        <p:nvSpPr>
          <p:cNvPr id="6" name="Rectangle 4"/>
          <p:cNvSpPr>
            <a:spLocks noChangeArrowheads="1"/>
          </p:cNvSpPr>
          <p:nvPr/>
        </p:nvSpPr>
        <p:spPr bwMode="auto">
          <a:xfrm>
            <a:off x="268287" y="1600200"/>
            <a:ext cx="8570913" cy="4876800"/>
          </a:xfrm>
          <a:prstGeom prst="rect">
            <a:avLst/>
          </a:prstGeom>
          <a:noFill/>
          <a:ln w="9525">
            <a:noFill/>
            <a:round/>
            <a:headEnd/>
            <a:tailEnd/>
          </a:ln>
          <a:effectLst/>
        </p:spPr>
        <p:txBody>
          <a:bodyPr lIns="92160" tIns="46080" rIns="92160" bIns="46080" anchor="ctr"/>
          <a:lstStyle/>
          <a:p>
            <a:pPr marL="342900" indent="-342900">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1800" b="1" dirty="0" smtClean="0">
                <a:ln>
                  <a:solidFill>
                    <a:srgbClr val="F2550E"/>
                  </a:solidFill>
                </a:ln>
                <a:effectLst>
                  <a:outerShdw blurRad="38100" dist="38100" dir="2700000" algn="tl">
                    <a:srgbClr val="000000"/>
                  </a:outerShdw>
                </a:effectLst>
              </a:rPr>
              <a:t>Containment and Recovery of oil spill using currently available and new technologies.</a:t>
            </a: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1400" b="1" dirty="0" smtClean="0">
                <a:ln>
                  <a:solidFill>
                    <a:srgbClr val="F2550E"/>
                  </a:solidFill>
                </a:ln>
                <a:effectLst>
                  <a:outerShdw blurRad="38100" dist="38100" dir="2700000" algn="tl">
                    <a:srgbClr val="000000"/>
                  </a:outerShdw>
                </a:effectLst>
                <a:latin typeface="+mn-lt"/>
              </a:rPr>
              <a:t>The Demarest process can begin with oil recovered using a wide variety of methods. Even oil recovered from a spill using oil-</a:t>
            </a:r>
            <a:r>
              <a:rPr lang="en-GB" sz="1400" b="1" dirty="0" err="1" smtClean="0">
                <a:ln>
                  <a:solidFill>
                    <a:srgbClr val="F2550E"/>
                  </a:solidFill>
                </a:ln>
                <a:effectLst>
                  <a:outerShdw blurRad="38100" dist="38100" dir="2700000" algn="tl">
                    <a:srgbClr val="000000"/>
                  </a:outerShdw>
                </a:effectLst>
                <a:latin typeface="+mn-lt"/>
              </a:rPr>
              <a:t>sorbant</a:t>
            </a:r>
            <a:r>
              <a:rPr lang="en-GB" sz="1400" b="1" dirty="0" smtClean="0">
                <a:ln>
                  <a:solidFill>
                    <a:srgbClr val="F2550E"/>
                  </a:solidFill>
                </a:ln>
                <a:effectLst>
                  <a:outerShdw blurRad="38100" dist="38100" dir="2700000" algn="tl">
                    <a:srgbClr val="000000"/>
                  </a:outerShdw>
                </a:effectLst>
                <a:latin typeface="+mn-lt"/>
              </a:rPr>
              <a:t> materials such as peat moss, hemp, textile fabric waste, human hair, coir, and other natural or synthetic </a:t>
            </a:r>
            <a:r>
              <a:rPr lang="en-GB" sz="1400" b="1" dirty="0" err="1" smtClean="0">
                <a:ln>
                  <a:solidFill>
                    <a:srgbClr val="F2550E"/>
                  </a:solidFill>
                </a:ln>
                <a:effectLst>
                  <a:outerShdw blurRad="38100" dist="38100" dir="2700000" algn="tl">
                    <a:srgbClr val="000000"/>
                  </a:outerShdw>
                </a:effectLst>
                <a:latin typeface="+mn-lt"/>
              </a:rPr>
              <a:t>sorbant</a:t>
            </a:r>
            <a:r>
              <a:rPr lang="en-GB" sz="1400" b="1" dirty="0" smtClean="0">
                <a:ln>
                  <a:solidFill>
                    <a:srgbClr val="F2550E"/>
                  </a:solidFill>
                </a:ln>
                <a:effectLst>
                  <a:outerShdw blurRad="38100" dist="38100" dir="2700000" algn="tl">
                    <a:srgbClr val="000000"/>
                  </a:outerShdw>
                </a:effectLst>
                <a:latin typeface="+mn-lt"/>
              </a:rPr>
              <a:t> materials can be converted into useable energy!</a:t>
            </a: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1400" b="1" dirty="0" smtClean="0">
              <a:ln>
                <a:solidFill>
                  <a:srgbClr val="F2550E"/>
                </a:solidFill>
              </a:ln>
              <a:effectLst>
                <a:outerShdw blurRad="38100" dist="38100" dir="2700000" algn="tl">
                  <a:srgbClr val="000000"/>
                </a:outerShdw>
              </a:effectLst>
              <a:latin typeface="+mn-lt"/>
            </a:endParaRP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1800" b="1" dirty="0" smtClean="0">
                <a:ln>
                  <a:solidFill>
                    <a:srgbClr val="F2550E"/>
                  </a:solidFill>
                </a:ln>
                <a:effectLst>
                  <a:outerShdw blurRad="38100" dist="38100" dir="2700000" algn="tl">
                    <a:srgbClr val="000000"/>
                  </a:outerShdw>
                </a:effectLst>
                <a:latin typeface="+mn-lt"/>
              </a:rPr>
              <a:t>Rapid onsite (or near site) deployment of methane digesters to break down oil. </a:t>
            </a: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1400" b="1" dirty="0" smtClean="0">
                <a:ln>
                  <a:solidFill>
                    <a:srgbClr val="F2550E"/>
                  </a:solidFill>
                </a:ln>
                <a:effectLst>
                  <a:outerShdw blurRad="38100" dist="38100" dir="2700000" algn="tl">
                    <a:srgbClr val="000000"/>
                  </a:outerShdw>
                </a:effectLst>
                <a:latin typeface="+mn-lt"/>
              </a:rPr>
              <a:t>Mixing biological inoculums and local organic waste materials with the recovered hydrocarbons enables degradation of petroleum hydrocarbons </a:t>
            </a:r>
            <a:r>
              <a:rPr lang="en-GB" sz="1400" b="1" dirty="0" smtClean="0">
                <a:ln>
                  <a:solidFill>
                    <a:srgbClr val="F2550E"/>
                  </a:solidFill>
                </a:ln>
                <a:effectLst>
                  <a:outerShdw blurRad="38100" dist="38100" dir="2700000" algn="tl">
                    <a:srgbClr val="000000"/>
                  </a:outerShdw>
                </a:effectLst>
              </a:rPr>
              <a:t>into usable methane for use or sale</a:t>
            </a:r>
            <a:r>
              <a:rPr lang="en-GB" sz="1400" b="1" dirty="0" smtClean="0">
                <a:ln>
                  <a:solidFill>
                    <a:srgbClr val="F2550E"/>
                  </a:solidFill>
                </a:ln>
                <a:effectLst>
                  <a:outerShdw blurRad="38100" dist="38100" dir="2700000" algn="tl">
                    <a:srgbClr val="000000"/>
                  </a:outerShdw>
                </a:effectLst>
                <a:latin typeface="+mn-lt"/>
              </a:rPr>
              <a:t>. Emphasis on achieving appropriate digester biology for optimal methane yield and development of appropriate inoculums is essential for success.</a:t>
            </a: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1800" b="1" dirty="0" smtClean="0">
              <a:ln>
                <a:solidFill>
                  <a:srgbClr val="F2550E"/>
                </a:solidFill>
              </a:ln>
              <a:effectLst>
                <a:outerShdw blurRad="38100" dist="38100" dir="2700000" algn="tl">
                  <a:srgbClr val="000000"/>
                </a:outerShdw>
              </a:effectLst>
              <a:latin typeface="+mn-lt"/>
            </a:endParaRP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1800" b="1" dirty="0" smtClean="0">
                <a:ln>
                  <a:solidFill>
                    <a:srgbClr val="F2550E"/>
                  </a:solidFill>
                </a:ln>
                <a:effectLst>
                  <a:outerShdw blurRad="38100" dist="38100" dir="2700000" algn="tl">
                    <a:srgbClr val="000000"/>
                  </a:outerShdw>
                </a:effectLst>
                <a:latin typeface="+mn-lt"/>
              </a:rPr>
              <a:t>Anaerobic transport and injection of liquid methane digester effluent into stranded oil reserves and/or low performing wells. </a:t>
            </a: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1400" b="1" dirty="0" smtClean="0">
                <a:ln>
                  <a:solidFill>
                    <a:srgbClr val="F2550E"/>
                  </a:solidFill>
                </a:ln>
                <a:effectLst>
                  <a:outerShdw blurRad="38100" dist="38100" dir="2700000" algn="tl">
                    <a:srgbClr val="000000"/>
                  </a:outerShdw>
                </a:effectLst>
                <a:latin typeface="+mn-lt"/>
              </a:rPr>
              <a:t>This </a:t>
            </a:r>
            <a:r>
              <a:rPr lang="en-GB" sz="1400" b="1" dirty="0" smtClean="0">
                <a:ln>
                  <a:solidFill>
                    <a:srgbClr val="F2550E"/>
                  </a:solidFill>
                </a:ln>
                <a:effectLst>
                  <a:outerShdw blurRad="38100" dist="38100" dir="2700000" algn="tl">
                    <a:srgbClr val="000000"/>
                  </a:outerShdw>
                </a:effectLst>
              </a:rPr>
              <a:t>cost-effective </a:t>
            </a:r>
            <a:r>
              <a:rPr lang="en-GB" sz="1400" b="1" dirty="0" err="1" smtClean="0">
                <a:ln>
                  <a:solidFill>
                    <a:srgbClr val="F2550E"/>
                  </a:solidFill>
                </a:ln>
                <a:effectLst>
                  <a:outerShdw blurRad="38100" dist="38100" dir="2700000" algn="tl">
                    <a:srgbClr val="000000"/>
                  </a:outerShdw>
                </a:effectLst>
              </a:rPr>
              <a:t>biostimulation</a:t>
            </a:r>
            <a:r>
              <a:rPr lang="en-GB" sz="1400" b="1" dirty="0" smtClean="0">
                <a:ln>
                  <a:solidFill>
                    <a:srgbClr val="F2550E"/>
                  </a:solidFill>
                </a:ln>
                <a:effectLst>
                  <a:outerShdw blurRad="38100" dist="38100" dir="2700000" algn="tl">
                    <a:srgbClr val="000000"/>
                  </a:outerShdw>
                </a:effectLst>
              </a:rPr>
              <a:t> and </a:t>
            </a:r>
            <a:r>
              <a:rPr lang="en-GB" sz="1400" b="1" dirty="0" err="1" smtClean="0">
                <a:ln>
                  <a:solidFill>
                    <a:srgbClr val="F2550E"/>
                  </a:solidFill>
                </a:ln>
                <a:effectLst>
                  <a:outerShdw blurRad="38100" dist="38100" dir="2700000" algn="tl">
                    <a:srgbClr val="000000"/>
                  </a:outerShdw>
                </a:effectLst>
              </a:rPr>
              <a:t>bioaugmentation</a:t>
            </a:r>
            <a:r>
              <a:rPr lang="en-GB" sz="1400" b="1" dirty="0" smtClean="0">
                <a:ln>
                  <a:solidFill>
                    <a:srgbClr val="F2550E"/>
                  </a:solidFill>
                </a:ln>
                <a:effectLst>
                  <a:outerShdw blurRad="38100" dist="38100" dir="2700000" algn="tl">
                    <a:srgbClr val="000000"/>
                  </a:outerShdw>
                </a:effectLst>
              </a:rPr>
              <a:t> approach to recovery of stranded energy can convert </a:t>
            </a:r>
            <a:r>
              <a:rPr lang="en-GB" sz="1400" b="1" dirty="0" smtClean="0">
                <a:ln>
                  <a:solidFill>
                    <a:srgbClr val="F2550E"/>
                  </a:solidFill>
                </a:ln>
                <a:effectLst>
                  <a:outerShdw blurRad="38100" dist="38100" dir="2700000" algn="tl">
                    <a:srgbClr val="000000"/>
                  </a:outerShdw>
                </a:effectLst>
                <a:latin typeface="+mn-lt"/>
              </a:rPr>
              <a:t>oil reserves into easily recoverable methane and/or </a:t>
            </a:r>
            <a:r>
              <a:rPr lang="en-GB" sz="1400" b="1" dirty="0" smtClean="0">
                <a:ln>
                  <a:solidFill>
                    <a:srgbClr val="F2550E"/>
                  </a:solidFill>
                </a:ln>
                <a:effectLst>
                  <a:outerShdw blurRad="38100" dist="38100" dir="2700000" algn="tl">
                    <a:srgbClr val="000000"/>
                  </a:outerShdw>
                </a:effectLst>
              </a:rPr>
              <a:t>facilitate well pressurization. </a:t>
            </a:r>
            <a:endParaRPr lang="en-GB" sz="1400" b="1" dirty="0" smtClean="0">
              <a:ln>
                <a:solidFill>
                  <a:srgbClr val="F2550E"/>
                </a:solidFill>
              </a:ln>
              <a:effectLst>
                <a:outerShdw blurRad="38100" dist="38100" dir="2700000" algn="tl">
                  <a:srgbClr val="000000"/>
                </a:outerShdw>
              </a:effectLst>
            </a:endParaRP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1400" b="1" dirty="0" smtClean="0">
                <a:ln>
                  <a:solidFill>
                    <a:srgbClr val="F2550E"/>
                  </a:solidFill>
                </a:ln>
                <a:effectLst>
                  <a:outerShdw blurRad="38100" dist="38100" dir="2700000" algn="tl">
                    <a:srgbClr val="000000"/>
                  </a:outerShdw>
                </a:effectLst>
              </a:rPr>
              <a:t>This </a:t>
            </a:r>
            <a:r>
              <a:rPr lang="en-GB" sz="1400" b="1" dirty="0" smtClean="0">
                <a:ln>
                  <a:solidFill>
                    <a:srgbClr val="F2550E"/>
                  </a:solidFill>
                </a:ln>
                <a:effectLst>
                  <a:outerShdw blurRad="38100" dist="38100" dir="2700000" algn="tl">
                    <a:srgbClr val="000000"/>
                  </a:outerShdw>
                </a:effectLst>
              </a:rPr>
              <a:t>less environmentally destructive source of inexpensive energy can be used to help transition away from fossil fuel dependence and reduce the desperate implementation of more and more environmentally destructive energy extraction </a:t>
            </a:r>
            <a:r>
              <a:rPr lang="en-GB" sz="1400" b="1" dirty="0" smtClean="0">
                <a:ln>
                  <a:solidFill>
                    <a:srgbClr val="F2550E"/>
                  </a:solidFill>
                </a:ln>
                <a:effectLst>
                  <a:outerShdw blurRad="38100" dist="38100" dir="2700000" algn="tl">
                    <a:srgbClr val="000000"/>
                  </a:outerShdw>
                </a:effectLst>
              </a:rPr>
              <a:t>methods. </a:t>
            </a:r>
            <a:endParaRPr lang="en-GB" sz="1400" b="1" dirty="0" smtClean="0">
              <a:ln>
                <a:solidFill>
                  <a:srgbClr val="F2550E"/>
                </a:solidFill>
              </a:ln>
              <a:effectLst>
                <a:outerShdw blurRad="38100" dist="38100" dir="2700000" algn="tl">
                  <a:srgbClr val="000000"/>
                </a:outerShdw>
              </a:effectLst>
              <a:latin typeface="+mn-lt"/>
            </a:endParaRP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1800" b="1" dirty="0" smtClean="0">
                <a:ln>
                  <a:solidFill>
                    <a:srgbClr val="F2550E"/>
                  </a:solidFill>
                </a:ln>
                <a:effectLst>
                  <a:outerShdw blurRad="38100" dist="38100" dir="2700000" algn="tl">
                    <a:srgbClr val="000000"/>
                  </a:outerShdw>
                </a:effectLst>
                <a:latin typeface="+mn-lt"/>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268287" y="990600"/>
            <a:ext cx="8570913" cy="4191000"/>
          </a:xfrm>
          <a:prstGeom prst="rect">
            <a:avLst/>
          </a:prstGeom>
          <a:noFill/>
          <a:ln w="9525">
            <a:noFill/>
            <a:round/>
            <a:headEnd/>
            <a:tailEnd/>
          </a:ln>
          <a:effectLst/>
        </p:spPr>
        <p:txBody>
          <a:bodyPr lIns="92160" tIns="46080" rIns="92160" bIns="46080" anchor="ctr"/>
          <a:lstStyle/>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b="1" dirty="0" smtClean="0">
              <a:ln>
                <a:solidFill>
                  <a:srgbClr val="F2550E"/>
                </a:solidFill>
              </a:ln>
              <a:effectLst>
                <a:outerShdw blurRad="38100" dist="38100" dir="2700000" algn="tl">
                  <a:srgbClr val="000000"/>
                </a:outerShdw>
              </a:effectLst>
              <a:latin typeface="+mn-lt"/>
            </a:endParaRPr>
          </a:p>
          <a:p>
            <a:pPr algn="ct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800" b="1" dirty="0" smtClean="0">
                <a:ln>
                  <a:solidFill>
                    <a:srgbClr val="F2550E"/>
                  </a:solidFill>
                </a:ln>
                <a:effectLst>
                  <a:outerShdw blurRad="38100" dist="38100" dir="2700000" algn="tl">
                    <a:srgbClr val="000000"/>
                  </a:outerShdw>
                </a:effectLst>
                <a:latin typeface="+mn-lt"/>
              </a:rPr>
              <a:t>Who? </a:t>
            </a:r>
          </a:p>
          <a:p>
            <a:pPr algn="ct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800" dirty="0" smtClean="0">
                <a:ln>
                  <a:solidFill>
                    <a:srgbClr val="F2550E"/>
                  </a:solidFill>
                </a:ln>
                <a:effectLst>
                  <a:outerShdw blurRad="38100" dist="38100" dir="2700000" algn="tl">
                    <a:srgbClr val="000000"/>
                  </a:outerShdw>
                </a:effectLst>
                <a:latin typeface="+mn-lt"/>
              </a:rPr>
              <a:t>~ 1.5 million species of fungi</a:t>
            </a:r>
          </a:p>
          <a:p>
            <a:pPr algn="ct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800" dirty="0" smtClean="0">
                <a:ln>
                  <a:solidFill>
                    <a:srgbClr val="F2550E"/>
                  </a:solidFill>
                </a:ln>
                <a:effectLst>
                  <a:outerShdw blurRad="38100" dist="38100" dir="2700000" algn="tl">
                    <a:srgbClr val="000000"/>
                  </a:outerShdw>
                </a:effectLst>
                <a:latin typeface="+mn-lt"/>
              </a:rPr>
              <a:t>~140,000 species of mushrooms</a:t>
            </a:r>
          </a:p>
          <a:p>
            <a:pPr algn="ct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800" b="1" dirty="0" smtClean="0">
                <a:ln>
                  <a:solidFill>
                    <a:srgbClr val="F2550E"/>
                  </a:solidFill>
                </a:ln>
                <a:effectLst>
                  <a:outerShdw blurRad="38100" dist="38100" dir="2700000" algn="tl">
                    <a:srgbClr val="000000"/>
                  </a:outerShdw>
                </a:effectLst>
                <a:latin typeface="+mn-lt"/>
              </a:rPr>
              <a:t>What?	</a:t>
            </a:r>
          </a:p>
          <a:p>
            <a:pPr algn="ct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800" dirty="0" smtClean="0">
                <a:ln>
                  <a:solidFill>
                    <a:srgbClr val="F2550E"/>
                  </a:solidFill>
                </a:ln>
                <a:effectLst>
                  <a:outerShdw blurRad="38100" dist="38100" dir="2700000" algn="tl">
                    <a:srgbClr val="000000"/>
                  </a:outerShdw>
                </a:effectLst>
                <a:latin typeface="+mn-lt"/>
              </a:rPr>
              <a:t>“The natural &amp; true ecosystem engineers” 	</a:t>
            </a:r>
          </a:p>
          <a:p>
            <a:pPr algn="ct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1800" dirty="0" smtClean="0">
                <a:ln>
                  <a:solidFill>
                    <a:srgbClr val="F2550E"/>
                  </a:solidFill>
                </a:ln>
                <a:effectLst>
                  <a:outerShdw blurRad="38100" dist="38100" dir="2700000" algn="tl">
                    <a:srgbClr val="000000"/>
                  </a:outerShdw>
                </a:effectLst>
                <a:latin typeface="+mn-lt"/>
              </a:rPr>
              <a:t>(Lawton and Jones 1995, as cited in Singh 2006)</a:t>
            </a:r>
          </a:p>
          <a:p>
            <a:pPr algn="ct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800" b="1" dirty="0" smtClean="0">
                <a:ln>
                  <a:solidFill>
                    <a:srgbClr val="F2550E"/>
                  </a:solidFill>
                </a:ln>
                <a:effectLst>
                  <a:outerShdw blurRad="38100" dist="38100" dir="2700000" algn="tl">
                    <a:srgbClr val="000000"/>
                  </a:outerShdw>
                </a:effectLst>
                <a:latin typeface="+mn-lt"/>
              </a:rPr>
              <a:t>When? </a:t>
            </a:r>
          </a:p>
          <a:p>
            <a:pPr algn="ct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800" dirty="0" smtClean="0">
                <a:ln>
                  <a:solidFill>
                    <a:srgbClr val="F2550E"/>
                  </a:solidFill>
                </a:ln>
                <a:effectLst>
                  <a:outerShdw blurRad="38100" dist="38100" dir="2700000" algn="tl">
                    <a:srgbClr val="000000"/>
                  </a:outerShdw>
                </a:effectLst>
                <a:latin typeface="+mn-lt"/>
              </a:rPr>
              <a:t>Fossils of spores/</a:t>
            </a:r>
            <a:r>
              <a:rPr lang="en-GB" sz="2800" dirty="0" err="1" smtClean="0">
                <a:ln>
                  <a:solidFill>
                    <a:srgbClr val="F2550E"/>
                  </a:solidFill>
                </a:ln>
                <a:effectLst>
                  <a:outerShdw blurRad="38100" dist="38100" dir="2700000" algn="tl">
                    <a:srgbClr val="000000"/>
                  </a:outerShdw>
                </a:effectLst>
                <a:latin typeface="+mn-lt"/>
              </a:rPr>
              <a:t>hyphae</a:t>
            </a:r>
            <a:r>
              <a:rPr lang="en-GB" sz="2800" dirty="0" smtClean="0">
                <a:ln>
                  <a:solidFill>
                    <a:srgbClr val="F2550E"/>
                  </a:solidFill>
                </a:ln>
                <a:effectLst>
                  <a:outerShdw blurRad="38100" dist="38100" dir="2700000" algn="tl">
                    <a:srgbClr val="000000"/>
                  </a:outerShdw>
                </a:effectLst>
                <a:latin typeface="+mn-lt"/>
              </a:rPr>
              <a:t> ~460 million years ago</a:t>
            </a:r>
          </a:p>
          <a:p>
            <a:pPr algn="ct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1800" dirty="0" smtClean="0">
                <a:ln>
                  <a:solidFill>
                    <a:srgbClr val="F2550E"/>
                  </a:solidFill>
                </a:ln>
                <a:effectLst>
                  <a:outerShdw blurRad="38100" dist="38100" dir="2700000" algn="tl">
                    <a:srgbClr val="000000"/>
                  </a:outerShdw>
                </a:effectLst>
                <a:latin typeface="+mn-lt"/>
              </a:rPr>
              <a:t>(</a:t>
            </a:r>
            <a:r>
              <a:rPr lang="en-GB" sz="1800" dirty="0" err="1" smtClean="0">
                <a:ln>
                  <a:solidFill>
                    <a:srgbClr val="F2550E"/>
                  </a:solidFill>
                </a:ln>
                <a:effectLst>
                  <a:outerShdw blurRad="38100" dist="38100" dir="2700000" algn="tl">
                    <a:srgbClr val="000000"/>
                  </a:outerShdw>
                </a:effectLst>
                <a:latin typeface="+mn-lt"/>
              </a:rPr>
              <a:t>Vellinga</a:t>
            </a:r>
            <a:r>
              <a:rPr lang="en-GB" sz="1800" dirty="0" smtClean="0">
                <a:ln>
                  <a:solidFill>
                    <a:srgbClr val="F2550E"/>
                  </a:solidFill>
                </a:ln>
                <a:effectLst>
                  <a:outerShdw blurRad="38100" dist="38100" dir="2700000" algn="tl">
                    <a:srgbClr val="000000"/>
                  </a:outerShdw>
                </a:effectLst>
                <a:latin typeface="+mn-lt"/>
              </a:rPr>
              <a:t>, 2002)</a:t>
            </a:r>
          </a:p>
          <a:p>
            <a:pPr algn="ct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800" b="1" dirty="0" smtClean="0">
                <a:ln>
                  <a:solidFill>
                    <a:srgbClr val="F2550E"/>
                  </a:solidFill>
                </a:ln>
                <a:effectLst>
                  <a:outerShdw blurRad="38100" dist="38100" dir="2700000" algn="tl">
                    <a:srgbClr val="000000"/>
                  </a:outerShdw>
                </a:effectLst>
                <a:latin typeface="+mn-lt"/>
              </a:rPr>
              <a:t>Where? </a:t>
            </a:r>
          </a:p>
          <a:p>
            <a:pPr algn="ct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800" dirty="0" smtClean="0">
                <a:ln>
                  <a:solidFill>
                    <a:srgbClr val="F2550E"/>
                  </a:solidFill>
                </a:ln>
                <a:effectLst>
                  <a:outerShdw blurRad="38100" dist="38100" dir="2700000" algn="tl">
                    <a:srgbClr val="000000"/>
                  </a:outerShdw>
                </a:effectLst>
                <a:latin typeface="+mn-lt"/>
              </a:rPr>
              <a:t>Ubiquitous</a:t>
            </a:r>
          </a:p>
          <a:p>
            <a:pPr algn="ct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800" b="1" dirty="0" smtClean="0">
                <a:ln>
                  <a:solidFill>
                    <a:srgbClr val="F2550E"/>
                  </a:solidFill>
                </a:ln>
                <a:effectLst>
                  <a:outerShdw blurRad="38100" dist="38100" dir="2700000" algn="tl">
                    <a:srgbClr val="000000"/>
                  </a:outerShdw>
                </a:effectLst>
                <a:latin typeface="+mn-lt"/>
              </a:rPr>
              <a:t>Why? </a:t>
            </a:r>
          </a:p>
          <a:p>
            <a:pPr algn="ct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800" i="1" dirty="0" smtClean="0">
                <a:ln>
                  <a:solidFill>
                    <a:srgbClr val="F2550E"/>
                  </a:solidFill>
                </a:ln>
                <a:effectLst>
                  <a:outerShdw blurRad="38100" dist="38100" dir="2700000" algn="tl">
                    <a:srgbClr val="000000"/>
                  </a:outerShdw>
                </a:effectLst>
                <a:latin typeface="+mn-lt"/>
              </a:rPr>
              <a:t>Life as we know it would not be possible without them...</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228600" y="76200"/>
            <a:ext cx="8763000" cy="1539610"/>
          </a:xfrm>
          <a:ln/>
        </p:spPr>
        <p:txBody>
          <a:bodyPr wrap="square">
            <a:spAutoFit/>
          </a:bodyPr>
          <a:lstStyle/>
          <a:p>
            <a:pPr>
              <a:lnSpc>
                <a:spcPct val="100000"/>
              </a:lnSpc>
              <a:buClr>
                <a:srgbClr val="FFFFFF"/>
              </a:buClr>
              <a:buSz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dirty="0" smtClean="0">
                <a:solidFill>
                  <a:srgbClr val="F2550E"/>
                </a:solidFill>
                <a:effectLst/>
              </a:rPr>
              <a:t>                                                           TM</a:t>
            </a:r>
            <a:r>
              <a:rPr lang="en-GB" sz="3600" dirty="0" smtClean="0">
                <a:solidFill>
                  <a:srgbClr val="F2550E"/>
                </a:solidFill>
              </a:rPr>
              <a:t/>
            </a:r>
            <a:br>
              <a:rPr lang="en-GB" sz="3600" dirty="0" smtClean="0">
                <a:solidFill>
                  <a:srgbClr val="F2550E"/>
                </a:solidFill>
              </a:rPr>
            </a:br>
            <a:r>
              <a:rPr lang="en-GB" sz="3600" dirty="0" smtClean="0">
                <a:solidFill>
                  <a:srgbClr val="F2550E"/>
                </a:solidFill>
              </a:rPr>
              <a:t>Demarest Process </a:t>
            </a:r>
            <a:r>
              <a:rPr lang="en-GB" sz="2400" dirty="0" smtClean="0">
                <a:solidFill>
                  <a:srgbClr val="F2550E"/>
                </a:solidFill>
              </a:rPr>
              <a:t>(</a:t>
            </a:r>
            <a:r>
              <a:rPr lang="en-GB" sz="2800" dirty="0" smtClean="0">
                <a:solidFill>
                  <a:srgbClr val="F2550E"/>
                </a:solidFill>
              </a:rPr>
              <a:t>continued</a:t>
            </a:r>
            <a:r>
              <a:rPr lang="en-GB" sz="2400" dirty="0" smtClean="0">
                <a:solidFill>
                  <a:srgbClr val="F2550E"/>
                </a:solidFill>
              </a:rPr>
              <a:t>)</a:t>
            </a:r>
            <a:r>
              <a:rPr lang="en-GB" sz="3600" dirty="0" smtClean="0">
                <a:solidFill>
                  <a:srgbClr val="F2550E"/>
                </a:solidFill>
              </a:rPr>
              <a:t/>
            </a:r>
            <a:br>
              <a:rPr lang="en-GB" sz="3600" dirty="0" smtClean="0">
                <a:solidFill>
                  <a:srgbClr val="F2550E"/>
                </a:solidFill>
              </a:rPr>
            </a:br>
            <a:r>
              <a:rPr lang="en-GB" sz="2400" dirty="0" smtClean="0">
                <a:solidFill>
                  <a:srgbClr val="F2550E"/>
                </a:solidFill>
              </a:rPr>
              <a:t>Integrated Oil Spill Remediation and Energy Recovery System</a:t>
            </a:r>
            <a:br>
              <a:rPr lang="en-GB" sz="2400" dirty="0" smtClean="0">
                <a:solidFill>
                  <a:srgbClr val="F2550E"/>
                </a:solidFill>
              </a:rPr>
            </a:br>
            <a:endParaRPr lang="en-GB" sz="2400" dirty="0">
              <a:solidFill>
                <a:srgbClr val="F2550E"/>
              </a:solidFill>
            </a:endParaRPr>
          </a:p>
        </p:txBody>
      </p:sp>
      <p:sp>
        <p:nvSpPr>
          <p:cNvPr id="6" name="Rectangle 4"/>
          <p:cNvSpPr>
            <a:spLocks noChangeArrowheads="1"/>
          </p:cNvSpPr>
          <p:nvPr/>
        </p:nvSpPr>
        <p:spPr bwMode="auto">
          <a:xfrm>
            <a:off x="268287" y="1219200"/>
            <a:ext cx="8570913" cy="4876800"/>
          </a:xfrm>
          <a:prstGeom prst="rect">
            <a:avLst/>
          </a:prstGeom>
          <a:noFill/>
          <a:ln w="9525">
            <a:noFill/>
            <a:round/>
            <a:headEnd/>
            <a:tailEnd/>
          </a:ln>
          <a:effectLst/>
        </p:spPr>
        <p:txBody>
          <a:bodyPr lIns="92160" tIns="46080" rIns="92160" bIns="46080" anchor="ctr"/>
          <a:lstStyle/>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1800" b="1" dirty="0" err="1" smtClean="0">
                <a:ln>
                  <a:solidFill>
                    <a:srgbClr val="F2550E"/>
                  </a:solidFill>
                </a:ln>
                <a:effectLst>
                  <a:outerShdw blurRad="38100" dist="38100" dir="2700000" algn="tl">
                    <a:srgbClr val="000000"/>
                  </a:outerShdw>
                </a:effectLst>
                <a:latin typeface="+mn-lt"/>
              </a:rPr>
              <a:t>Gieg</a:t>
            </a:r>
            <a:r>
              <a:rPr lang="en-GB" sz="1800" b="1" dirty="0" smtClean="0">
                <a:ln>
                  <a:solidFill>
                    <a:srgbClr val="F2550E"/>
                  </a:solidFill>
                </a:ln>
                <a:effectLst>
                  <a:outerShdw blurRad="38100" dist="38100" dir="2700000" algn="tl">
                    <a:srgbClr val="000000"/>
                  </a:outerShdw>
                </a:effectLst>
                <a:latin typeface="+mn-lt"/>
              </a:rPr>
              <a:t> et al. 2008 calculated the amount of methane that could theoretically be recovered from known domestic petroleum systems (375 billion barrels)</a:t>
            </a: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800" b="1" dirty="0" smtClean="0">
                <a:ln>
                  <a:solidFill>
                    <a:srgbClr val="F2550E"/>
                  </a:solidFill>
                </a:ln>
                <a:effectLst>
                  <a:outerShdw blurRad="38100" dist="38100" dir="2700000" algn="tl">
                    <a:srgbClr val="000000"/>
                  </a:outerShdw>
                </a:effectLst>
                <a:latin typeface="+mn-lt"/>
              </a:rPr>
              <a:t>1-5 TRILLION CUBIC FEET PER YEAR!!!</a:t>
            </a:r>
            <a:r>
              <a:rPr lang="en-GB" sz="1800" b="1" dirty="0" smtClean="0">
                <a:ln>
                  <a:solidFill>
                    <a:srgbClr val="F2550E"/>
                  </a:solidFill>
                </a:ln>
                <a:effectLst>
                  <a:outerShdw blurRad="38100" dist="38100" dir="2700000" algn="tl">
                    <a:srgbClr val="000000"/>
                  </a:outerShdw>
                </a:effectLst>
                <a:latin typeface="+mn-lt"/>
              </a:rPr>
              <a:t>		</a:t>
            </a: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1800" b="1" dirty="0" smtClean="0">
                <a:ln>
                  <a:solidFill>
                    <a:srgbClr val="F2550E"/>
                  </a:solidFill>
                </a:ln>
                <a:effectLst>
                  <a:outerShdw blurRad="38100" dist="38100" dir="2700000" algn="tl">
                    <a:srgbClr val="000000"/>
                  </a:outerShdw>
                </a:effectLst>
                <a:latin typeface="+mn-lt"/>
              </a:rPr>
              <a:t>(citation from Gray et al, 2010)</a:t>
            </a: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1800" b="1" dirty="0" smtClean="0">
              <a:ln>
                <a:solidFill>
                  <a:srgbClr val="F2550E"/>
                </a:solidFill>
              </a:ln>
              <a:effectLst>
                <a:outerShdw blurRad="38100" dist="38100" dir="2700000" algn="tl">
                  <a:srgbClr val="000000"/>
                </a:outerShdw>
              </a:effectLst>
              <a:latin typeface="+mn-lt"/>
            </a:endParaRP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800" b="1" dirty="0" smtClean="0">
                <a:ln>
                  <a:solidFill>
                    <a:srgbClr val="F2550E"/>
                  </a:solidFill>
                </a:ln>
                <a:effectLst>
                  <a:outerShdw blurRad="38100" dist="38100" dir="2700000" algn="tl">
                    <a:srgbClr val="000000"/>
                  </a:outerShdw>
                </a:effectLst>
                <a:latin typeface="+mn-lt"/>
              </a:rPr>
              <a:t>But obviously when it’s gone, it’s gone... </a:t>
            </a: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1800" b="1" dirty="0" smtClean="0">
              <a:ln>
                <a:solidFill>
                  <a:srgbClr val="F2550E"/>
                </a:solidFill>
              </a:ln>
              <a:effectLst>
                <a:outerShdw blurRad="38100" dist="38100" dir="2700000" algn="tl">
                  <a:srgbClr val="000000"/>
                </a:outerShdw>
              </a:effectLst>
              <a:latin typeface="+mn-lt"/>
            </a:endParaRP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1800" b="1" dirty="0" smtClean="0">
                <a:ln>
                  <a:solidFill>
                    <a:srgbClr val="F2550E"/>
                  </a:solidFill>
                </a:ln>
                <a:effectLst>
                  <a:outerShdw blurRad="38100" dist="38100" dir="2700000" algn="tl">
                    <a:srgbClr val="000000"/>
                  </a:outerShdw>
                </a:effectLst>
                <a:latin typeface="+mn-lt"/>
              </a:rPr>
              <a:t>The Demarest </a:t>
            </a:r>
            <a:r>
              <a:rPr lang="en-GB" sz="1800" b="1" dirty="0" smtClean="0">
                <a:ln>
                  <a:solidFill>
                    <a:srgbClr val="F2550E"/>
                  </a:solidFill>
                </a:ln>
                <a:effectLst>
                  <a:outerShdw blurRad="38100" dist="38100" dir="2700000" algn="tl">
                    <a:srgbClr val="000000"/>
                  </a:outerShdw>
                </a:effectLst>
                <a:latin typeface="+mn-lt"/>
              </a:rPr>
              <a:t>Process </a:t>
            </a:r>
            <a:r>
              <a:rPr lang="en-GB" sz="1800" b="1" dirty="0" smtClean="0">
                <a:ln>
                  <a:solidFill>
                    <a:srgbClr val="F2550E"/>
                  </a:solidFill>
                </a:ln>
                <a:effectLst>
                  <a:outerShdw blurRad="38100" dist="38100" dir="2700000" algn="tl">
                    <a:srgbClr val="000000"/>
                  </a:outerShdw>
                </a:effectLst>
                <a:latin typeface="+mn-lt"/>
              </a:rPr>
              <a:t>merely hopes to help provide a less environmentally destructive source of affordable energy to help in a transition away from fossil fuels while reducing the impacts of oil spills and building methane digesters that can later be used with natural organic waste streams as a component of a sustainable energy </a:t>
            </a:r>
            <a:r>
              <a:rPr lang="en-GB" sz="1800" b="1" dirty="0" smtClean="0">
                <a:ln>
                  <a:solidFill>
                    <a:srgbClr val="F2550E"/>
                  </a:solidFill>
                </a:ln>
                <a:effectLst>
                  <a:outerShdw blurRad="38100" dist="38100" dir="2700000" algn="tl">
                    <a:srgbClr val="000000"/>
                  </a:outerShdw>
                </a:effectLst>
                <a:latin typeface="+mn-lt"/>
              </a:rPr>
              <a:t>system</a:t>
            </a:r>
            <a:r>
              <a:rPr lang="en-GB" sz="1800" b="1" dirty="0" smtClean="0">
                <a:ln>
                  <a:solidFill>
                    <a:srgbClr val="F2550E"/>
                  </a:solidFill>
                </a:ln>
                <a:effectLst>
                  <a:outerShdw blurRad="38100" dist="38100" dir="2700000" algn="tl">
                    <a:srgbClr val="000000"/>
                  </a:outerShdw>
                </a:effectLst>
                <a:latin typeface="+mn-lt"/>
              </a:rPr>
              <a:t>.</a:t>
            </a:r>
            <a:endParaRPr lang="en-GB" sz="1800" b="1" dirty="0" smtClean="0">
              <a:ln>
                <a:solidFill>
                  <a:srgbClr val="F2550E"/>
                </a:solidFill>
              </a:ln>
              <a:effectLst>
                <a:outerShdw blurRad="38100" dist="38100" dir="2700000" algn="tl">
                  <a:srgbClr val="000000"/>
                </a:outerShdw>
              </a:effectLst>
              <a:latin typeface="+mn-l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381000" y="567897"/>
            <a:ext cx="8534400" cy="924057"/>
          </a:xfrm>
          <a:ln/>
        </p:spPr>
        <p:txBody>
          <a:bodyPr wrap="square">
            <a:spAutoFit/>
          </a:bodyPr>
          <a:lstStyle/>
          <a:p>
            <a:pPr>
              <a:lnSpc>
                <a:spcPct val="100000"/>
              </a:lnSpc>
              <a:buClr>
                <a:srgbClr val="FFFFFF"/>
              </a:buClr>
              <a:buSz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dirty="0" smtClean="0">
                <a:solidFill>
                  <a:srgbClr val="F2550E"/>
                </a:solidFill>
              </a:rPr>
              <a:t>Chlorinated Compound </a:t>
            </a:r>
            <a:r>
              <a:rPr lang="en-GB" sz="3600" dirty="0" err="1" smtClean="0">
                <a:solidFill>
                  <a:srgbClr val="F2550E"/>
                </a:solidFill>
              </a:rPr>
              <a:t>Mycoremediation</a:t>
            </a:r>
            <a:r>
              <a:rPr lang="en-GB" sz="3600" dirty="0" smtClean="0">
                <a:solidFill>
                  <a:srgbClr val="F2550E"/>
                </a:solidFill>
              </a:rPr>
              <a:t/>
            </a:r>
            <a:br>
              <a:rPr lang="en-GB" sz="3600" dirty="0" smtClean="0">
                <a:solidFill>
                  <a:srgbClr val="F2550E"/>
                </a:solidFill>
              </a:rPr>
            </a:br>
            <a:endParaRPr lang="en-GB" sz="1800" dirty="0">
              <a:solidFill>
                <a:srgbClr val="F2550E"/>
              </a:solidFill>
            </a:endParaRPr>
          </a:p>
        </p:txBody>
      </p:sp>
      <p:sp>
        <p:nvSpPr>
          <p:cNvPr id="6" name="Rectangle 4"/>
          <p:cNvSpPr>
            <a:spLocks noChangeArrowheads="1"/>
          </p:cNvSpPr>
          <p:nvPr/>
        </p:nvSpPr>
        <p:spPr bwMode="auto">
          <a:xfrm>
            <a:off x="268287" y="1905000"/>
            <a:ext cx="8570913" cy="4191000"/>
          </a:xfrm>
          <a:prstGeom prst="rect">
            <a:avLst/>
          </a:prstGeom>
          <a:noFill/>
          <a:ln w="9525">
            <a:noFill/>
            <a:round/>
            <a:headEnd/>
            <a:tailEnd/>
          </a:ln>
          <a:effectLst/>
        </p:spPr>
        <p:txBody>
          <a:bodyPr lIns="92160" tIns="46080" rIns="92160" bIns="46080" anchor="ctr"/>
          <a:lstStyle/>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1800" b="1" dirty="0" err="1" smtClean="0">
                <a:ln>
                  <a:solidFill>
                    <a:srgbClr val="F2550E"/>
                  </a:solidFill>
                </a:ln>
                <a:effectLst>
                  <a:outerShdw blurRad="38100" dist="38100" dir="2700000" algn="tl">
                    <a:srgbClr val="000000"/>
                  </a:outerShdw>
                </a:effectLst>
                <a:latin typeface="+mn-lt"/>
              </a:rPr>
              <a:t>Ligninolytic</a:t>
            </a:r>
            <a:r>
              <a:rPr lang="en-GB" sz="1800" b="1" dirty="0" smtClean="0">
                <a:ln>
                  <a:solidFill>
                    <a:srgbClr val="F2550E"/>
                  </a:solidFill>
                </a:ln>
                <a:effectLst>
                  <a:outerShdw blurRad="38100" dist="38100" dir="2700000" algn="tl">
                    <a:srgbClr val="000000"/>
                  </a:outerShdw>
                </a:effectLst>
                <a:latin typeface="+mn-lt"/>
              </a:rPr>
              <a:t> fungi such as </a:t>
            </a:r>
            <a:r>
              <a:rPr lang="en-GB" sz="1800" b="1" i="1" dirty="0" err="1" smtClean="0">
                <a:ln>
                  <a:solidFill>
                    <a:srgbClr val="F2550E"/>
                  </a:solidFill>
                </a:ln>
                <a:effectLst>
                  <a:outerShdw blurRad="38100" dist="38100" dir="2700000" algn="tl">
                    <a:srgbClr val="000000"/>
                  </a:outerShdw>
                </a:effectLst>
                <a:latin typeface="+mn-lt"/>
              </a:rPr>
              <a:t>Phanerochaete</a:t>
            </a:r>
            <a:r>
              <a:rPr lang="en-GB" sz="1800" b="1" i="1" dirty="0" smtClean="0">
                <a:ln>
                  <a:solidFill>
                    <a:srgbClr val="F2550E"/>
                  </a:solidFill>
                </a:ln>
                <a:effectLst>
                  <a:outerShdw blurRad="38100" dist="38100" dir="2700000" algn="tl">
                    <a:srgbClr val="000000"/>
                  </a:outerShdw>
                </a:effectLst>
                <a:latin typeface="+mn-lt"/>
              </a:rPr>
              <a:t> </a:t>
            </a:r>
            <a:r>
              <a:rPr lang="en-GB" sz="1800" b="1" i="1" dirty="0" err="1" smtClean="0">
                <a:ln>
                  <a:solidFill>
                    <a:srgbClr val="F2550E"/>
                  </a:solidFill>
                </a:ln>
                <a:effectLst>
                  <a:outerShdw blurRad="38100" dist="38100" dir="2700000" algn="tl">
                    <a:srgbClr val="000000"/>
                  </a:outerShdw>
                </a:effectLst>
                <a:latin typeface="+mn-lt"/>
              </a:rPr>
              <a:t>chrysosporium</a:t>
            </a:r>
            <a:r>
              <a:rPr lang="en-GB" sz="1800" b="1" i="1" dirty="0" smtClean="0">
                <a:ln>
                  <a:solidFill>
                    <a:srgbClr val="F2550E"/>
                  </a:solidFill>
                </a:ln>
                <a:effectLst>
                  <a:outerShdw blurRad="38100" dist="38100" dir="2700000" algn="tl">
                    <a:srgbClr val="000000"/>
                  </a:outerShdw>
                </a:effectLst>
                <a:latin typeface="+mn-lt"/>
              </a:rPr>
              <a:t> </a:t>
            </a:r>
            <a:r>
              <a:rPr lang="en-GB" sz="1800" b="1" dirty="0" smtClean="0">
                <a:ln>
                  <a:solidFill>
                    <a:srgbClr val="F2550E"/>
                  </a:solidFill>
                </a:ln>
                <a:effectLst>
                  <a:outerShdw blurRad="38100" dist="38100" dir="2700000" algn="tl">
                    <a:srgbClr val="000000"/>
                  </a:outerShdw>
                </a:effectLst>
                <a:latin typeface="+mn-lt"/>
              </a:rPr>
              <a:t>have demonstrated ability to degrade chlorinated compounds such as DDT. </a:t>
            </a: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1800" b="1" dirty="0" smtClean="0">
              <a:ln>
                <a:solidFill>
                  <a:srgbClr val="F2550E"/>
                </a:solidFill>
              </a:ln>
              <a:effectLst>
                <a:outerShdw blurRad="38100" dist="38100" dir="2700000" algn="tl">
                  <a:srgbClr val="000000"/>
                </a:outerShdw>
              </a:effectLst>
              <a:latin typeface="+mn-lt"/>
            </a:endParaRP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1800" b="1" dirty="0" err="1" smtClean="0">
                <a:ln>
                  <a:solidFill>
                    <a:srgbClr val="F2550E"/>
                  </a:solidFill>
                </a:ln>
                <a:effectLst>
                  <a:outerShdw blurRad="38100" dist="38100" dir="2700000" algn="tl">
                    <a:srgbClr val="000000"/>
                  </a:outerShdw>
                </a:effectLst>
                <a:latin typeface="+mn-lt"/>
              </a:rPr>
              <a:t>Lestan</a:t>
            </a:r>
            <a:r>
              <a:rPr lang="en-GB" sz="1800" b="1" dirty="0" smtClean="0">
                <a:ln>
                  <a:solidFill>
                    <a:srgbClr val="F2550E"/>
                  </a:solidFill>
                </a:ln>
                <a:effectLst>
                  <a:outerShdw blurRad="38100" dist="38100" dir="2700000" algn="tl">
                    <a:srgbClr val="000000"/>
                  </a:outerShdw>
                </a:effectLst>
                <a:latin typeface="+mn-lt"/>
              </a:rPr>
              <a:t> et al. published methods for inoculation of </a:t>
            </a:r>
            <a:r>
              <a:rPr lang="en-GB" sz="1800" b="1" i="1" dirty="0" smtClean="0">
                <a:ln>
                  <a:solidFill>
                    <a:srgbClr val="F2550E"/>
                  </a:solidFill>
                </a:ln>
                <a:effectLst>
                  <a:outerShdw blurRad="38100" dist="38100" dir="2700000" algn="tl">
                    <a:srgbClr val="000000"/>
                  </a:outerShdw>
                </a:effectLst>
                <a:latin typeface="+mn-lt"/>
              </a:rPr>
              <a:t>P. </a:t>
            </a:r>
            <a:r>
              <a:rPr lang="en-GB" sz="1800" b="1" i="1" dirty="0" err="1" smtClean="0">
                <a:ln>
                  <a:solidFill>
                    <a:srgbClr val="F2550E"/>
                  </a:solidFill>
                </a:ln>
                <a:effectLst>
                  <a:outerShdw blurRad="38100" dist="38100" dir="2700000" algn="tl">
                    <a:srgbClr val="000000"/>
                  </a:outerShdw>
                </a:effectLst>
                <a:latin typeface="+mn-lt"/>
              </a:rPr>
              <a:t>chrysosporium</a:t>
            </a:r>
            <a:r>
              <a:rPr lang="en-GB" sz="1800" b="1" i="1" dirty="0" smtClean="0">
                <a:ln>
                  <a:solidFill>
                    <a:srgbClr val="F2550E"/>
                  </a:solidFill>
                </a:ln>
                <a:effectLst>
                  <a:outerShdw blurRad="38100" dist="38100" dir="2700000" algn="tl">
                    <a:srgbClr val="000000"/>
                  </a:outerShdw>
                </a:effectLst>
                <a:latin typeface="+mn-lt"/>
              </a:rPr>
              <a:t> </a:t>
            </a:r>
            <a:r>
              <a:rPr lang="en-GB" sz="1800" b="1" dirty="0" smtClean="0">
                <a:ln>
                  <a:solidFill>
                    <a:srgbClr val="F2550E"/>
                  </a:solidFill>
                </a:ln>
                <a:effectLst>
                  <a:outerShdw blurRad="38100" dist="38100" dir="2700000" algn="tl">
                    <a:srgbClr val="000000"/>
                  </a:outerShdw>
                </a:effectLst>
                <a:latin typeface="+mn-lt"/>
              </a:rPr>
              <a:t>into contaminated soils in 1996. </a:t>
            </a:r>
            <a:r>
              <a:rPr lang="en-GB" sz="1800" b="1" dirty="0" smtClean="0">
                <a:ln>
                  <a:solidFill>
                    <a:srgbClr val="F2550E"/>
                  </a:solidFill>
                </a:ln>
                <a:effectLst>
                  <a:outerShdw blurRad="38100" dist="38100" dir="2700000" algn="tl">
                    <a:srgbClr val="000000"/>
                  </a:outerShdw>
                </a:effectLst>
              </a:rPr>
              <a:t>However it is worth noting that as far back as 1968 research had already demonstrated the ability of certain fungi to degrade DDT (known species included </a:t>
            </a:r>
            <a:r>
              <a:rPr lang="en-GB" sz="1800" b="1" i="1" dirty="0" err="1" smtClean="0">
                <a:ln>
                  <a:solidFill>
                    <a:srgbClr val="F2550E"/>
                  </a:solidFill>
                </a:ln>
                <a:effectLst>
                  <a:outerShdw blurRad="38100" dist="38100" dir="2700000" algn="tl">
                    <a:srgbClr val="000000"/>
                  </a:outerShdw>
                </a:effectLst>
              </a:rPr>
              <a:t>Mucor</a:t>
            </a:r>
            <a:r>
              <a:rPr lang="en-GB" sz="1800" b="1" i="1" dirty="0" smtClean="0">
                <a:ln>
                  <a:solidFill>
                    <a:srgbClr val="F2550E"/>
                  </a:solidFill>
                </a:ln>
                <a:effectLst>
                  <a:outerShdw blurRad="38100" dist="38100" dir="2700000" algn="tl">
                    <a:srgbClr val="000000"/>
                  </a:outerShdw>
                </a:effectLst>
              </a:rPr>
              <a:t> </a:t>
            </a:r>
            <a:r>
              <a:rPr lang="en-GB" sz="1800" b="1" i="1" dirty="0" err="1" smtClean="0">
                <a:ln>
                  <a:solidFill>
                    <a:srgbClr val="F2550E"/>
                  </a:solidFill>
                </a:ln>
                <a:effectLst>
                  <a:outerShdw blurRad="38100" dist="38100" dir="2700000" algn="tl">
                    <a:srgbClr val="000000"/>
                  </a:outerShdw>
                </a:effectLst>
              </a:rPr>
              <a:t>alternans</a:t>
            </a:r>
            <a:r>
              <a:rPr lang="en-GB" sz="1800" b="1" i="1" dirty="0" smtClean="0">
                <a:ln>
                  <a:solidFill>
                    <a:srgbClr val="F2550E"/>
                  </a:solidFill>
                </a:ln>
                <a:effectLst>
                  <a:outerShdw blurRad="38100" dist="38100" dir="2700000" algn="tl">
                    <a:srgbClr val="000000"/>
                  </a:outerShdw>
                </a:effectLst>
              </a:rPr>
              <a:t>, </a:t>
            </a:r>
            <a:r>
              <a:rPr lang="en-GB" sz="1800" b="1" i="1" dirty="0" err="1" smtClean="0">
                <a:ln>
                  <a:solidFill>
                    <a:srgbClr val="F2550E"/>
                  </a:solidFill>
                </a:ln>
                <a:effectLst>
                  <a:outerShdw blurRad="38100" dist="38100" dir="2700000" algn="tl">
                    <a:srgbClr val="000000"/>
                  </a:outerShdw>
                </a:effectLst>
              </a:rPr>
              <a:t>Fusarium</a:t>
            </a:r>
            <a:r>
              <a:rPr lang="en-GB" sz="1800" b="1" i="1" dirty="0" smtClean="0">
                <a:ln>
                  <a:solidFill>
                    <a:srgbClr val="F2550E"/>
                  </a:solidFill>
                </a:ln>
                <a:effectLst>
                  <a:outerShdw blurRad="38100" dist="38100" dir="2700000" algn="tl">
                    <a:srgbClr val="000000"/>
                  </a:outerShdw>
                </a:effectLst>
              </a:rPr>
              <a:t> </a:t>
            </a:r>
            <a:r>
              <a:rPr lang="en-GB" sz="1800" b="1" i="1" dirty="0" err="1" smtClean="0">
                <a:ln>
                  <a:solidFill>
                    <a:srgbClr val="F2550E"/>
                  </a:solidFill>
                </a:ln>
                <a:effectLst>
                  <a:outerShdw blurRad="38100" dist="38100" dir="2700000" algn="tl">
                    <a:srgbClr val="000000"/>
                  </a:outerShdw>
                </a:effectLst>
              </a:rPr>
              <a:t>oxysporum</a:t>
            </a:r>
            <a:r>
              <a:rPr lang="en-GB" sz="1800" b="1" i="1" dirty="0" smtClean="0">
                <a:ln>
                  <a:solidFill>
                    <a:srgbClr val="F2550E"/>
                  </a:solidFill>
                </a:ln>
                <a:effectLst>
                  <a:outerShdw blurRad="38100" dist="38100" dir="2700000" algn="tl">
                    <a:srgbClr val="000000"/>
                  </a:outerShdw>
                </a:effectLst>
              </a:rPr>
              <a:t>, </a:t>
            </a:r>
            <a:r>
              <a:rPr lang="en-GB" sz="1800" b="1" dirty="0" smtClean="0">
                <a:ln>
                  <a:solidFill>
                    <a:srgbClr val="F2550E"/>
                  </a:solidFill>
                </a:ln>
                <a:effectLst>
                  <a:outerShdw blurRad="38100" dist="38100" dir="2700000" algn="tl">
                    <a:srgbClr val="000000"/>
                  </a:outerShdw>
                </a:effectLst>
              </a:rPr>
              <a:t>and</a:t>
            </a:r>
            <a:r>
              <a:rPr lang="en-GB" sz="1800" b="1" i="1" dirty="0" smtClean="0">
                <a:ln>
                  <a:solidFill>
                    <a:srgbClr val="F2550E"/>
                  </a:solidFill>
                </a:ln>
                <a:effectLst>
                  <a:outerShdw blurRad="38100" dist="38100" dir="2700000" algn="tl">
                    <a:srgbClr val="000000"/>
                  </a:outerShdw>
                </a:effectLst>
              </a:rPr>
              <a:t> </a:t>
            </a:r>
            <a:r>
              <a:rPr lang="en-GB" sz="1800" b="1" i="1" dirty="0" err="1" smtClean="0">
                <a:ln>
                  <a:solidFill>
                    <a:srgbClr val="F2550E"/>
                  </a:solidFill>
                </a:ln>
                <a:effectLst>
                  <a:outerShdw blurRad="38100" dist="38100" dir="2700000" algn="tl">
                    <a:srgbClr val="000000"/>
                  </a:outerShdw>
                </a:effectLst>
              </a:rPr>
              <a:t>Trichoderma</a:t>
            </a:r>
            <a:r>
              <a:rPr lang="en-GB" sz="1800" b="1" i="1" dirty="0" smtClean="0">
                <a:ln>
                  <a:solidFill>
                    <a:srgbClr val="F2550E"/>
                  </a:solidFill>
                </a:ln>
                <a:effectLst>
                  <a:outerShdw blurRad="38100" dist="38100" dir="2700000" algn="tl">
                    <a:srgbClr val="000000"/>
                  </a:outerShdw>
                </a:effectLst>
              </a:rPr>
              <a:t> </a:t>
            </a:r>
            <a:r>
              <a:rPr lang="en-GB" sz="1800" b="1" i="1" dirty="0" err="1" smtClean="0">
                <a:ln>
                  <a:solidFill>
                    <a:srgbClr val="F2550E"/>
                  </a:solidFill>
                </a:ln>
                <a:effectLst>
                  <a:outerShdw blurRad="38100" dist="38100" dir="2700000" algn="tl">
                    <a:srgbClr val="000000"/>
                  </a:outerShdw>
                </a:effectLst>
              </a:rPr>
              <a:t>viride</a:t>
            </a:r>
            <a:r>
              <a:rPr lang="en-GB" sz="1800" b="1" dirty="0" smtClean="0">
                <a:ln>
                  <a:solidFill>
                    <a:srgbClr val="F2550E"/>
                  </a:solidFill>
                </a:ln>
                <a:effectLst>
                  <a:outerShdw blurRad="38100" dist="38100" dir="2700000" algn="tl">
                    <a:srgbClr val="000000"/>
                  </a:outerShdw>
                </a:effectLst>
              </a:rPr>
              <a:t>). </a:t>
            </a: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1800" b="1" dirty="0" smtClean="0">
              <a:ln>
                <a:solidFill>
                  <a:srgbClr val="F2550E"/>
                </a:solidFill>
              </a:ln>
              <a:effectLst>
                <a:outerShdw blurRad="38100" dist="38100" dir="2700000" algn="tl">
                  <a:srgbClr val="000000"/>
                </a:outerShdw>
              </a:effectLst>
            </a:endParaRP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1800" b="1" dirty="0" smtClean="0">
                <a:ln>
                  <a:solidFill>
                    <a:srgbClr val="F2550E"/>
                  </a:solidFill>
                </a:ln>
                <a:effectLst>
                  <a:outerShdw blurRad="38100" dist="38100" dir="2700000" algn="tl">
                    <a:srgbClr val="000000"/>
                  </a:outerShdw>
                </a:effectLst>
              </a:rPr>
              <a:t>P. </a:t>
            </a:r>
            <a:r>
              <a:rPr lang="en-GB" sz="1800" b="1" dirty="0" err="1" smtClean="0">
                <a:ln>
                  <a:solidFill>
                    <a:srgbClr val="F2550E"/>
                  </a:solidFill>
                </a:ln>
                <a:effectLst>
                  <a:outerShdw blurRad="38100" dist="38100" dir="2700000" algn="tl">
                    <a:srgbClr val="000000"/>
                  </a:outerShdw>
                </a:effectLst>
              </a:rPr>
              <a:t>Chrysosporium</a:t>
            </a:r>
            <a:r>
              <a:rPr lang="en-GB" sz="1800" b="1" dirty="0" smtClean="0">
                <a:ln>
                  <a:solidFill>
                    <a:srgbClr val="F2550E"/>
                  </a:solidFill>
                </a:ln>
                <a:effectLst>
                  <a:outerShdw blurRad="38100" dist="38100" dir="2700000" algn="tl">
                    <a:srgbClr val="000000"/>
                  </a:outerShdw>
                </a:effectLst>
              </a:rPr>
              <a:t>, P. </a:t>
            </a:r>
            <a:r>
              <a:rPr lang="en-GB" sz="1800" b="1" dirty="0" err="1" smtClean="0">
                <a:ln>
                  <a:solidFill>
                    <a:srgbClr val="F2550E"/>
                  </a:solidFill>
                </a:ln>
                <a:effectLst>
                  <a:outerShdw blurRad="38100" dist="38100" dir="2700000" algn="tl">
                    <a:srgbClr val="000000"/>
                  </a:outerShdw>
                </a:effectLst>
              </a:rPr>
              <a:t>Ostreatus</a:t>
            </a:r>
            <a:r>
              <a:rPr lang="en-GB" sz="1800" b="1" dirty="0" smtClean="0">
                <a:ln>
                  <a:solidFill>
                    <a:srgbClr val="F2550E"/>
                  </a:solidFill>
                </a:ln>
                <a:effectLst>
                  <a:outerShdw blurRad="38100" dist="38100" dir="2700000" algn="tl">
                    <a:srgbClr val="000000"/>
                  </a:outerShdw>
                </a:effectLst>
              </a:rPr>
              <a:t>, </a:t>
            </a:r>
            <a:r>
              <a:rPr lang="en-GB" sz="1800" b="1" dirty="0" err="1" smtClean="0">
                <a:ln>
                  <a:solidFill>
                    <a:srgbClr val="F2550E"/>
                  </a:solidFill>
                </a:ln>
                <a:effectLst>
                  <a:outerShdw blurRad="38100" dist="38100" dir="2700000" algn="tl">
                    <a:srgbClr val="000000"/>
                  </a:outerShdw>
                </a:effectLst>
              </a:rPr>
              <a:t>Phellinus</a:t>
            </a:r>
            <a:r>
              <a:rPr lang="en-GB" sz="1800" b="1" dirty="0" smtClean="0">
                <a:ln>
                  <a:solidFill>
                    <a:srgbClr val="F2550E"/>
                  </a:solidFill>
                </a:ln>
                <a:effectLst>
                  <a:outerShdw blurRad="38100" dist="38100" dir="2700000" algn="tl">
                    <a:srgbClr val="000000"/>
                  </a:outerShdw>
                </a:effectLst>
              </a:rPr>
              <a:t> </a:t>
            </a:r>
            <a:r>
              <a:rPr lang="en-GB" sz="1800" b="1" dirty="0" err="1" smtClean="0">
                <a:ln>
                  <a:solidFill>
                    <a:srgbClr val="F2550E"/>
                  </a:solidFill>
                </a:ln>
                <a:effectLst>
                  <a:outerShdw blurRad="38100" dist="38100" dir="2700000" algn="tl">
                    <a:srgbClr val="000000"/>
                  </a:outerShdw>
                </a:effectLst>
              </a:rPr>
              <a:t>weirii</a:t>
            </a:r>
            <a:r>
              <a:rPr lang="en-GB" sz="1800" b="1" dirty="0" smtClean="0">
                <a:ln>
                  <a:solidFill>
                    <a:srgbClr val="F2550E"/>
                  </a:solidFill>
                </a:ln>
                <a:effectLst>
                  <a:outerShdw blurRad="38100" dist="38100" dir="2700000" algn="tl">
                    <a:srgbClr val="000000"/>
                  </a:outerShdw>
                </a:effectLst>
              </a:rPr>
              <a:t> and </a:t>
            </a:r>
            <a:r>
              <a:rPr lang="en-GB" sz="1800" b="1" dirty="0" err="1" smtClean="0">
                <a:ln>
                  <a:solidFill>
                    <a:srgbClr val="F2550E"/>
                  </a:solidFill>
                </a:ln>
                <a:effectLst>
                  <a:outerShdw blurRad="38100" dist="38100" dir="2700000" algn="tl">
                    <a:srgbClr val="000000"/>
                  </a:outerShdw>
                </a:effectLst>
              </a:rPr>
              <a:t>Polyporus</a:t>
            </a:r>
            <a:r>
              <a:rPr lang="en-GB" sz="1800" b="1" dirty="0" smtClean="0">
                <a:ln>
                  <a:solidFill>
                    <a:srgbClr val="F2550E"/>
                  </a:solidFill>
                </a:ln>
                <a:effectLst>
                  <a:outerShdw blurRad="38100" dist="38100" dir="2700000" algn="tl">
                    <a:srgbClr val="000000"/>
                  </a:outerShdw>
                </a:effectLst>
              </a:rPr>
              <a:t> </a:t>
            </a:r>
            <a:r>
              <a:rPr lang="en-GB" sz="1800" b="1" dirty="0" err="1" smtClean="0">
                <a:ln>
                  <a:solidFill>
                    <a:srgbClr val="F2550E"/>
                  </a:solidFill>
                </a:ln>
                <a:effectLst>
                  <a:outerShdw blurRad="38100" dist="38100" dir="2700000" algn="tl">
                    <a:srgbClr val="000000"/>
                  </a:outerShdw>
                </a:effectLst>
              </a:rPr>
              <a:t>versicolor</a:t>
            </a:r>
            <a:r>
              <a:rPr lang="en-GB" sz="1800" b="1" dirty="0" smtClean="0">
                <a:ln>
                  <a:solidFill>
                    <a:srgbClr val="F2550E"/>
                  </a:solidFill>
                </a:ln>
                <a:effectLst>
                  <a:outerShdw blurRad="38100" dist="38100" dir="2700000" algn="tl">
                    <a:srgbClr val="000000"/>
                  </a:outerShdw>
                </a:effectLst>
              </a:rPr>
              <a:t> were able to mineralize 5.3-13.5% of added DDT,  </a:t>
            </a:r>
            <a:r>
              <a:rPr lang="en-GB" sz="1800" b="1" dirty="0" err="1" smtClean="0">
                <a:ln>
                  <a:solidFill>
                    <a:srgbClr val="F2550E"/>
                  </a:solidFill>
                </a:ln>
                <a:effectLst>
                  <a:outerShdw blurRad="38100" dist="38100" dir="2700000" algn="tl">
                    <a:srgbClr val="000000"/>
                  </a:outerShdw>
                </a:effectLst>
              </a:rPr>
              <a:t>dicofol</a:t>
            </a:r>
            <a:r>
              <a:rPr lang="en-GB" sz="1800" b="1" dirty="0" smtClean="0">
                <a:ln>
                  <a:solidFill>
                    <a:srgbClr val="F2550E"/>
                  </a:solidFill>
                </a:ln>
                <a:effectLst>
                  <a:outerShdw blurRad="38100" dist="38100" dir="2700000" algn="tl">
                    <a:srgbClr val="000000"/>
                  </a:outerShdw>
                </a:effectLst>
              </a:rPr>
              <a:t>, and </a:t>
            </a:r>
            <a:r>
              <a:rPr lang="en-GB" sz="1800" b="1" dirty="0" err="1" smtClean="0">
                <a:ln>
                  <a:solidFill>
                    <a:srgbClr val="F2550E"/>
                  </a:solidFill>
                </a:ln>
                <a:effectLst>
                  <a:outerShdw blurRad="38100" dist="38100" dir="2700000" algn="tl">
                    <a:srgbClr val="000000"/>
                  </a:outerShdw>
                </a:effectLst>
              </a:rPr>
              <a:t>methoxychlor</a:t>
            </a:r>
            <a:r>
              <a:rPr lang="en-GB" sz="1800" b="1" dirty="0" smtClean="0">
                <a:ln>
                  <a:solidFill>
                    <a:srgbClr val="F2550E"/>
                  </a:solidFill>
                </a:ln>
                <a:effectLst>
                  <a:outerShdw blurRad="38100" dist="38100" dir="2700000" algn="tl">
                    <a:srgbClr val="000000"/>
                  </a:outerShdw>
                </a:effectLst>
              </a:rPr>
              <a:t> over 30 days under </a:t>
            </a:r>
            <a:r>
              <a:rPr lang="en-GB" sz="1800" b="1" dirty="0" err="1" smtClean="0">
                <a:ln>
                  <a:solidFill>
                    <a:srgbClr val="F2550E"/>
                  </a:solidFill>
                </a:ln>
                <a:effectLst>
                  <a:outerShdw blurRad="38100" dist="38100" dir="2700000" algn="tl">
                    <a:srgbClr val="000000"/>
                  </a:outerShdw>
                </a:effectLst>
              </a:rPr>
              <a:t>ligninolytic</a:t>
            </a:r>
            <a:r>
              <a:rPr lang="en-GB" sz="1800" b="1" dirty="0" smtClean="0">
                <a:ln>
                  <a:solidFill>
                    <a:srgbClr val="F2550E"/>
                  </a:solidFill>
                </a:ln>
                <a:effectLst>
                  <a:outerShdw blurRad="38100" dist="38100" dir="2700000" algn="tl">
                    <a:srgbClr val="000000"/>
                  </a:outerShdw>
                </a:effectLst>
              </a:rPr>
              <a:t> growth conditions (Kennedy et al. 1990 as cited in Pointing et al. 2001)</a:t>
            </a: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1800" b="1" dirty="0" smtClean="0">
              <a:ln>
                <a:solidFill>
                  <a:srgbClr val="F2550E"/>
                </a:solidFill>
              </a:ln>
              <a:effectLst>
                <a:outerShdw blurRad="38100" dist="38100" dir="2700000" algn="tl">
                  <a:srgbClr val="000000"/>
                </a:outerShdw>
              </a:effectLst>
            </a:endParaRP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1800" b="1" dirty="0" smtClean="0">
                <a:ln>
                  <a:solidFill>
                    <a:srgbClr val="F2550E"/>
                  </a:solidFill>
                </a:ln>
                <a:effectLst>
                  <a:outerShdw blurRad="38100" dist="38100" dir="2700000" algn="tl">
                    <a:srgbClr val="000000"/>
                  </a:outerShdw>
                </a:effectLst>
              </a:rPr>
              <a:t>NOTE: </a:t>
            </a:r>
            <a:r>
              <a:rPr lang="en-GB" sz="1800" b="1" dirty="0" smtClean="0">
                <a:ln>
                  <a:solidFill>
                    <a:srgbClr val="F2550E"/>
                  </a:solidFill>
                </a:ln>
                <a:effectLst>
                  <a:outerShdw blurRad="38100" dist="38100" dir="2700000" algn="tl">
                    <a:srgbClr val="000000"/>
                  </a:outerShdw>
                </a:effectLst>
              </a:rPr>
              <a:t>Biodegradation </a:t>
            </a:r>
            <a:r>
              <a:rPr lang="en-GB" sz="1800" b="1" dirty="0" smtClean="0">
                <a:ln>
                  <a:solidFill>
                    <a:srgbClr val="F2550E"/>
                  </a:solidFill>
                </a:ln>
                <a:effectLst>
                  <a:outerShdw blurRad="38100" dist="38100" dir="2700000" algn="tl">
                    <a:srgbClr val="000000"/>
                  </a:outerShdw>
                </a:effectLst>
              </a:rPr>
              <a:t>of DDT can result in toxic and persistent metabolites </a:t>
            </a:r>
            <a:r>
              <a:rPr lang="en-GB" sz="1800" b="1" dirty="0" smtClean="0">
                <a:ln>
                  <a:solidFill>
                    <a:srgbClr val="F2550E"/>
                  </a:solidFill>
                </a:ln>
                <a:effectLst>
                  <a:outerShdw blurRad="38100" dist="38100" dir="2700000" algn="tl">
                    <a:srgbClr val="000000"/>
                  </a:outerShdw>
                </a:effectLst>
              </a:rPr>
              <a:t>(Pointing </a:t>
            </a:r>
            <a:r>
              <a:rPr lang="en-GB" sz="1800" b="1" dirty="0" smtClean="0">
                <a:ln>
                  <a:solidFill>
                    <a:srgbClr val="F2550E"/>
                  </a:solidFill>
                </a:ln>
                <a:effectLst>
                  <a:outerShdw blurRad="38100" dist="38100" dir="2700000" algn="tl">
                    <a:srgbClr val="000000"/>
                  </a:outerShdw>
                </a:effectLst>
              </a:rPr>
              <a:t>et al. 2001</a:t>
            </a:r>
            <a:r>
              <a:rPr lang="en-GB" sz="1800" b="1" dirty="0" smtClean="0">
                <a:ln>
                  <a:solidFill>
                    <a:srgbClr val="F2550E"/>
                  </a:solidFill>
                </a:ln>
                <a:effectLst>
                  <a:outerShdw blurRad="38100" dist="38100" dir="2700000" algn="tl">
                    <a:srgbClr val="000000"/>
                  </a:outerShdw>
                </a:effectLst>
              </a:rPr>
              <a:t>) Degradation of metabolites into nontoxic substances must be factored into the remediation project!</a:t>
            </a:r>
            <a:endParaRPr lang="en-GB" sz="1800" b="1" dirty="0" smtClean="0">
              <a:ln>
                <a:solidFill>
                  <a:srgbClr val="F2550E"/>
                </a:solidFill>
              </a:ln>
              <a:effectLst>
                <a:outerShdw blurRad="38100" dist="38100" dir="2700000" algn="tl">
                  <a:srgbClr val="000000"/>
                </a:outerShdw>
              </a:effectLs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381000" y="567897"/>
            <a:ext cx="8534400" cy="924057"/>
          </a:xfrm>
          <a:ln/>
        </p:spPr>
        <p:txBody>
          <a:bodyPr wrap="square">
            <a:spAutoFit/>
          </a:bodyPr>
          <a:lstStyle/>
          <a:p>
            <a:pPr>
              <a:lnSpc>
                <a:spcPct val="100000"/>
              </a:lnSpc>
              <a:buClr>
                <a:srgbClr val="FFFFFF"/>
              </a:buClr>
              <a:buSz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dirty="0" smtClean="0">
                <a:solidFill>
                  <a:srgbClr val="F2550E"/>
                </a:solidFill>
              </a:rPr>
              <a:t>Industrial Wastewater </a:t>
            </a:r>
            <a:r>
              <a:rPr lang="en-GB" sz="3600" dirty="0" err="1" smtClean="0">
                <a:solidFill>
                  <a:srgbClr val="F2550E"/>
                </a:solidFill>
              </a:rPr>
              <a:t>Mycoremediation</a:t>
            </a:r>
            <a:r>
              <a:rPr lang="en-GB" sz="3600" dirty="0" smtClean="0">
                <a:solidFill>
                  <a:srgbClr val="F2550E"/>
                </a:solidFill>
              </a:rPr>
              <a:t/>
            </a:r>
            <a:br>
              <a:rPr lang="en-GB" sz="3600" dirty="0" smtClean="0">
                <a:solidFill>
                  <a:srgbClr val="F2550E"/>
                </a:solidFill>
              </a:rPr>
            </a:br>
            <a:endParaRPr lang="en-GB" sz="1800" dirty="0">
              <a:solidFill>
                <a:srgbClr val="F2550E"/>
              </a:solidFill>
            </a:endParaRPr>
          </a:p>
        </p:txBody>
      </p:sp>
      <p:sp>
        <p:nvSpPr>
          <p:cNvPr id="6" name="Rectangle 4"/>
          <p:cNvSpPr>
            <a:spLocks noChangeArrowheads="1"/>
          </p:cNvSpPr>
          <p:nvPr/>
        </p:nvSpPr>
        <p:spPr bwMode="auto">
          <a:xfrm>
            <a:off x="268287" y="1905000"/>
            <a:ext cx="8570913" cy="4191000"/>
          </a:xfrm>
          <a:prstGeom prst="rect">
            <a:avLst/>
          </a:prstGeom>
          <a:noFill/>
          <a:ln w="9525">
            <a:noFill/>
            <a:round/>
            <a:headEnd/>
            <a:tailEnd/>
          </a:ln>
          <a:effectLst/>
        </p:spPr>
        <p:txBody>
          <a:bodyPr lIns="92160" tIns="46080" rIns="92160" bIns="46080" anchor="ctr"/>
          <a:lstStyle/>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1800" b="1" dirty="0" smtClean="0">
                <a:ln>
                  <a:solidFill>
                    <a:srgbClr val="F2550E"/>
                  </a:solidFill>
                </a:ln>
                <a:effectLst>
                  <a:outerShdw blurRad="38100" dist="38100" dir="2700000" algn="tl">
                    <a:srgbClr val="000000"/>
                  </a:outerShdw>
                </a:effectLst>
                <a:latin typeface="+mn-lt"/>
              </a:rPr>
              <a:t>Example: Dairy Bioreactor</a:t>
            </a: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1800" b="1" dirty="0" smtClean="0">
              <a:ln>
                <a:solidFill>
                  <a:srgbClr val="F2550E"/>
                </a:solidFill>
              </a:ln>
              <a:effectLst>
                <a:outerShdw blurRad="38100" dist="38100" dir="2700000" algn="tl">
                  <a:srgbClr val="000000"/>
                </a:outerShdw>
              </a:effectLst>
            </a:endParaRP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1800" b="1" dirty="0" smtClean="0">
                <a:ln>
                  <a:solidFill>
                    <a:srgbClr val="F2550E"/>
                  </a:solidFill>
                </a:ln>
                <a:effectLst>
                  <a:outerShdw blurRad="38100" dist="38100" dir="2700000" algn="tl">
                    <a:srgbClr val="000000"/>
                  </a:outerShdw>
                </a:effectLst>
              </a:rPr>
              <a:t>Why needed? </a:t>
            </a:r>
            <a:endParaRPr lang="en-GB" sz="1800" b="1" dirty="0" smtClean="0">
              <a:ln>
                <a:solidFill>
                  <a:srgbClr val="F2550E"/>
                </a:solidFill>
              </a:ln>
              <a:effectLst>
                <a:outerShdw blurRad="38100" dist="38100" dir="2700000" algn="tl">
                  <a:srgbClr val="000000"/>
                </a:outerShdw>
              </a:effectLst>
            </a:endParaRP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1800" b="1" dirty="0" smtClean="0">
                <a:ln>
                  <a:solidFill>
                    <a:srgbClr val="F2550E"/>
                  </a:solidFill>
                </a:ln>
                <a:effectLst>
                  <a:outerShdw blurRad="38100" dist="38100" dir="2700000" algn="tl">
                    <a:srgbClr val="000000"/>
                  </a:outerShdw>
                </a:effectLst>
              </a:rPr>
              <a:t>COD </a:t>
            </a:r>
            <a:r>
              <a:rPr lang="en-GB" sz="1800" b="1" dirty="0" smtClean="0">
                <a:ln>
                  <a:solidFill>
                    <a:srgbClr val="F2550E"/>
                  </a:solidFill>
                </a:ln>
                <a:effectLst>
                  <a:outerShdw blurRad="38100" dist="38100" dir="2700000" algn="tl">
                    <a:srgbClr val="000000"/>
                  </a:outerShdw>
                </a:effectLst>
              </a:rPr>
              <a:t>of whey 50000-80000 mg/l Lactic acid bacteria will significantly lower effluent pH and many other organisms cannot effectively utilize it</a:t>
            </a: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1800" b="1" dirty="0" smtClean="0">
              <a:ln>
                <a:solidFill>
                  <a:srgbClr val="F2550E"/>
                </a:solidFill>
              </a:ln>
              <a:effectLst>
                <a:outerShdw blurRad="38100" dist="38100" dir="2700000" algn="tl">
                  <a:srgbClr val="000000"/>
                </a:outerShdw>
              </a:effectLst>
            </a:endParaRP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1800" b="1" dirty="0" smtClean="0">
                <a:ln>
                  <a:solidFill>
                    <a:srgbClr val="F2550E"/>
                  </a:solidFill>
                </a:ln>
                <a:effectLst>
                  <a:outerShdw blurRad="38100" dist="38100" dir="2700000" algn="tl">
                    <a:srgbClr val="000000"/>
                  </a:outerShdw>
                </a:effectLst>
              </a:rPr>
              <a:t>Airlift (repeated fed batch of whey/dairy effluent) using mixed yeast cultures can accomplish a 96% reduction in COD within 60 hours (Christiana-</a:t>
            </a:r>
            <a:r>
              <a:rPr lang="en-GB" sz="1800" b="1" dirty="0" err="1" smtClean="0">
                <a:ln>
                  <a:solidFill>
                    <a:srgbClr val="F2550E"/>
                  </a:solidFill>
                </a:ln>
                <a:effectLst>
                  <a:outerShdw blurRad="38100" dist="38100" dir="2700000" algn="tl">
                    <a:srgbClr val="000000"/>
                  </a:outerShdw>
                </a:effectLst>
              </a:rPr>
              <a:t>Urbina</a:t>
            </a:r>
            <a:r>
              <a:rPr lang="en-GB" sz="1800" b="1" dirty="0" smtClean="0">
                <a:ln>
                  <a:solidFill>
                    <a:srgbClr val="F2550E"/>
                  </a:solidFill>
                </a:ln>
                <a:effectLst>
                  <a:outerShdw blurRad="38100" dist="38100" dir="2700000" algn="tl">
                    <a:srgbClr val="000000"/>
                  </a:outerShdw>
                </a:effectLst>
              </a:rPr>
              <a:t> et al. 2000 as cited in Singh 2006)</a:t>
            </a:r>
            <a:endParaRPr lang="en-GB" sz="1800" b="1" dirty="0" smtClean="0">
              <a:ln>
                <a:solidFill>
                  <a:srgbClr val="F2550E"/>
                </a:solidFill>
              </a:ln>
              <a:effectLst>
                <a:outerShdw blurRad="38100" dist="38100" dir="2700000" algn="tl">
                  <a:srgbClr val="000000"/>
                </a:outerShdw>
              </a:effectLst>
              <a:latin typeface="+mn-l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0" y="706397"/>
            <a:ext cx="9144000" cy="647058"/>
          </a:xfrm>
          <a:ln/>
        </p:spPr>
        <p:txBody>
          <a:bodyPr wrap="square">
            <a:spAutoFit/>
          </a:bodyPr>
          <a:lstStyle/>
          <a:p>
            <a:pPr>
              <a:lnSpc>
                <a:spcPct val="100000"/>
              </a:lnSpc>
              <a:buClr>
                <a:srgbClr val="FFFFFF"/>
              </a:buClr>
              <a:buSz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dirty="0" smtClean="0">
                <a:solidFill>
                  <a:srgbClr val="F2550E"/>
                </a:solidFill>
              </a:rPr>
              <a:t>Polychlorinated Biphenyls </a:t>
            </a:r>
            <a:r>
              <a:rPr lang="en-GB" sz="3600" dirty="0" err="1" smtClean="0">
                <a:solidFill>
                  <a:srgbClr val="F2550E"/>
                </a:solidFill>
              </a:rPr>
              <a:t>Mycoremediation</a:t>
            </a:r>
            <a:endParaRPr lang="en-GB" sz="3600" dirty="0">
              <a:solidFill>
                <a:srgbClr val="F2550E"/>
              </a:solidFill>
            </a:endParaRPr>
          </a:p>
        </p:txBody>
      </p:sp>
      <p:sp>
        <p:nvSpPr>
          <p:cNvPr id="6" name="Rectangle 4"/>
          <p:cNvSpPr>
            <a:spLocks noChangeArrowheads="1"/>
          </p:cNvSpPr>
          <p:nvPr/>
        </p:nvSpPr>
        <p:spPr bwMode="auto">
          <a:xfrm>
            <a:off x="268287" y="1905000"/>
            <a:ext cx="8570913" cy="4191000"/>
          </a:xfrm>
          <a:prstGeom prst="rect">
            <a:avLst/>
          </a:prstGeom>
          <a:noFill/>
          <a:ln w="9525">
            <a:noFill/>
            <a:round/>
            <a:headEnd/>
            <a:tailEnd/>
          </a:ln>
          <a:effectLst/>
        </p:spPr>
        <p:txBody>
          <a:bodyPr lIns="92160" tIns="46080" rIns="92160" bIns="46080" anchor="ctr"/>
          <a:lstStyle/>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1800" b="1" i="1" dirty="0" smtClean="0">
                <a:ln>
                  <a:solidFill>
                    <a:srgbClr val="F2550E"/>
                  </a:solidFill>
                </a:ln>
                <a:effectLst>
                  <a:outerShdw blurRad="38100" dist="38100" dir="2700000" algn="tl">
                    <a:srgbClr val="000000"/>
                  </a:outerShdw>
                </a:effectLst>
              </a:rPr>
              <a:t>P. </a:t>
            </a:r>
            <a:r>
              <a:rPr lang="en-GB" sz="1800" b="1" i="1" dirty="0" err="1" smtClean="0">
                <a:ln>
                  <a:solidFill>
                    <a:srgbClr val="F2550E"/>
                  </a:solidFill>
                </a:ln>
                <a:effectLst>
                  <a:outerShdw blurRad="38100" dist="38100" dir="2700000" algn="tl">
                    <a:srgbClr val="000000"/>
                  </a:outerShdw>
                </a:effectLst>
              </a:rPr>
              <a:t>Chrysosporium</a:t>
            </a:r>
            <a:r>
              <a:rPr lang="en-GB" sz="1800" b="1" i="1" dirty="0" smtClean="0">
                <a:ln>
                  <a:solidFill>
                    <a:srgbClr val="F2550E"/>
                  </a:solidFill>
                </a:ln>
                <a:effectLst>
                  <a:outerShdw blurRad="38100" dist="38100" dir="2700000" algn="tl">
                    <a:srgbClr val="000000"/>
                  </a:outerShdw>
                </a:effectLst>
              </a:rPr>
              <a:t>, in addition to </a:t>
            </a:r>
            <a:r>
              <a:rPr lang="en-GB" sz="1800" b="1" i="1" dirty="0" err="1" smtClean="0">
                <a:ln>
                  <a:solidFill>
                    <a:srgbClr val="F2550E"/>
                  </a:solidFill>
                </a:ln>
                <a:effectLst>
                  <a:outerShdw blurRad="38100" dist="38100" dir="2700000" algn="tl">
                    <a:srgbClr val="000000"/>
                  </a:outerShdw>
                </a:effectLst>
              </a:rPr>
              <a:t>Pleurotus</a:t>
            </a:r>
            <a:r>
              <a:rPr lang="en-GB" sz="1800" b="1" i="1" dirty="0" smtClean="0">
                <a:ln>
                  <a:solidFill>
                    <a:srgbClr val="F2550E"/>
                  </a:solidFill>
                </a:ln>
                <a:effectLst>
                  <a:outerShdw blurRad="38100" dist="38100" dir="2700000" algn="tl">
                    <a:srgbClr val="000000"/>
                  </a:outerShdw>
                </a:effectLst>
              </a:rPr>
              <a:t> </a:t>
            </a:r>
            <a:r>
              <a:rPr lang="en-GB" sz="1800" b="1" i="1" dirty="0" err="1" smtClean="0">
                <a:ln>
                  <a:solidFill>
                    <a:srgbClr val="F2550E"/>
                  </a:solidFill>
                </a:ln>
                <a:effectLst>
                  <a:outerShdw blurRad="38100" dist="38100" dir="2700000" algn="tl">
                    <a:srgbClr val="000000"/>
                  </a:outerShdw>
                </a:effectLst>
              </a:rPr>
              <a:t>ostreatus</a:t>
            </a:r>
            <a:r>
              <a:rPr lang="en-GB" sz="1800" b="1" i="1" dirty="0" smtClean="0">
                <a:ln>
                  <a:solidFill>
                    <a:srgbClr val="F2550E"/>
                  </a:solidFill>
                </a:ln>
                <a:effectLst>
                  <a:outerShdw blurRad="38100" dist="38100" dir="2700000" algn="tl">
                    <a:srgbClr val="000000"/>
                  </a:outerShdw>
                </a:effectLst>
              </a:rPr>
              <a:t>, </a:t>
            </a:r>
            <a:r>
              <a:rPr lang="en-GB" sz="1800" b="1" i="1" dirty="0" err="1" smtClean="0">
                <a:ln>
                  <a:solidFill>
                    <a:srgbClr val="F2550E"/>
                  </a:solidFill>
                </a:ln>
                <a:effectLst>
                  <a:outerShdw blurRad="38100" dist="38100" dir="2700000" algn="tl">
                    <a:srgbClr val="000000"/>
                  </a:outerShdw>
                </a:effectLst>
              </a:rPr>
              <a:t>Coriolopsis</a:t>
            </a:r>
            <a:r>
              <a:rPr lang="en-GB" sz="1800" b="1" i="1" dirty="0" smtClean="0">
                <a:ln>
                  <a:solidFill>
                    <a:srgbClr val="F2550E"/>
                  </a:solidFill>
                </a:ln>
                <a:effectLst>
                  <a:outerShdw blurRad="38100" dist="38100" dir="2700000" algn="tl">
                    <a:srgbClr val="000000"/>
                  </a:outerShdw>
                </a:effectLst>
              </a:rPr>
              <a:t> </a:t>
            </a:r>
            <a:r>
              <a:rPr lang="en-GB" sz="1800" b="1" i="1" dirty="0" err="1" smtClean="0">
                <a:ln>
                  <a:solidFill>
                    <a:srgbClr val="F2550E"/>
                  </a:solidFill>
                </a:ln>
                <a:effectLst>
                  <a:outerShdw blurRad="38100" dist="38100" dir="2700000" algn="tl">
                    <a:srgbClr val="000000"/>
                  </a:outerShdw>
                </a:effectLst>
              </a:rPr>
              <a:t>polysona</a:t>
            </a:r>
            <a:r>
              <a:rPr lang="en-GB" sz="1800" b="1" i="1" dirty="0" smtClean="0">
                <a:ln>
                  <a:solidFill>
                    <a:srgbClr val="F2550E"/>
                  </a:solidFill>
                </a:ln>
                <a:effectLst>
                  <a:outerShdw blurRad="38100" dist="38100" dir="2700000" algn="tl">
                    <a:srgbClr val="000000"/>
                  </a:outerShdw>
                </a:effectLst>
              </a:rPr>
              <a:t>, </a:t>
            </a:r>
            <a:r>
              <a:rPr lang="en-GB" sz="1800" b="1" i="1" dirty="0" err="1" smtClean="0">
                <a:ln>
                  <a:solidFill>
                    <a:srgbClr val="F2550E"/>
                  </a:solidFill>
                </a:ln>
                <a:effectLst>
                  <a:outerShdw blurRad="38100" dist="38100" dir="2700000" algn="tl">
                    <a:srgbClr val="000000"/>
                  </a:outerShdw>
                </a:effectLst>
              </a:rPr>
              <a:t>Trametes</a:t>
            </a:r>
            <a:r>
              <a:rPr lang="en-GB" sz="1800" b="1" i="1" dirty="0" smtClean="0">
                <a:ln>
                  <a:solidFill>
                    <a:srgbClr val="F2550E"/>
                  </a:solidFill>
                </a:ln>
                <a:effectLst>
                  <a:outerShdw blurRad="38100" dist="38100" dir="2700000" algn="tl">
                    <a:srgbClr val="000000"/>
                  </a:outerShdw>
                </a:effectLst>
              </a:rPr>
              <a:t> </a:t>
            </a:r>
            <a:r>
              <a:rPr lang="en-GB" sz="1800" b="1" i="1" dirty="0" err="1" smtClean="0">
                <a:ln>
                  <a:solidFill>
                    <a:srgbClr val="F2550E"/>
                  </a:solidFill>
                </a:ln>
                <a:effectLst>
                  <a:outerShdw blurRad="38100" dist="38100" dir="2700000" algn="tl">
                    <a:srgbClr val="000000"/>
                  </a:outerShdw>
                </a:effectLst>
              </a:rPr>
              <a:t>versicolor</a:t>
            </a:r>
            <a:r>
              <a:rPr lang="en-GB" sz="1800" b="1" i="1" dirty="0" smtClean="0">
                <a:ln>
                  <a:solidFill>
                    <a:srgbClr val="F2550E"/>
                  </a:solidFill>
                </a:ln>
                <a:effectLst>
                  <a:outerShdw blurRad="38100" dist="38100" dir="2700000" algn="tl">
                    <a:srgbClr val="000000"/>
                  </a:outerShdw>
                </a:effectLst>
              </a:rPr>
              <a:t>, </a:t>
            </a:r>
            <a:r>
              <a:rPr lang="en-GB" sz="1800" b="1" i="1" dirty="0" err="1" smtClean="0">
                <a:ln>
                  <a:solidFill>
                    <a:srgbClr val="F2550E"/>
                  </a:solidFill>
                </a:ln>
                <a:effectLst>
                  <a:outerShdw blurRad="38100" dist="38100" dir="2700000" algn="tl">
                    <a:srgbClr val="000000"/>
                  </a:outerShdw>
                </a:effectLst>
              </a:rPr>
              <a:t>Bjerkandera</a:t>
            </a:r>
            <a:r>
              <a:rPr lang="en-GB" sz="1800" b="1" i="1" dirty="0" smtClean="0">
                <a:ln>
                  <a:solidFill>
                    <a:srgbClr val="F2550E"/>
                  </a:solidFill>
                </a:ln>
                <a:effectLst>
                  <a:outerShdw blurRad="38100" dist="38100" dir="2700000" algn="tl">
                    <a:srgbClr val="000000"/>
                  </a:outerShdw>
                </a:effectLst>
              </a:rPr>
              <a:t> </a:t>
            </a:r>
            <a:r>
              <a:rPr lang="en-GB" sz="1800" b="1" i="1" dirty="0" err="1" smtClean="0">
                <a:ln>
                  <a:solidFill>
                    <a:srgbClr val="F2550E"/>
                  </a:solidFill>
                </a:ln>
                <a:effectLst>
                  <a:outerShdw blurRad="38100" dist="38100" dir="2700000" algn="tl">
                    <a:srgbClr val="000000"/>
                  </a:outerShdw>
                </a:effectLst>
              </a:rPr>
              <a:t>adusta</a:t>
            </a:r>
            <a:r>
              <a:rPr lang="en-GB" sz="1800" b="1" i="1" dirty="0" smtClean="0">
                <a:ln>
                  <a:solidFill>
                    <a:srgbClr val="F2550E"/>
                  </a:solidFill>
                </a:ln>
                <a:effectLst>
                  <a:outerShdw blurRad="38100" dist="38100" dir="2700000" algn="tl">
                    <a:srgbClr val="000000"/>
                  </a:outerShdw>
                </a:effectLst>
              </a:rPr>
              <a:t>, and </a:t>
            </a:r>
            <a:r>
              <a:rPr lang="en-GB" sz="1800" b="1" i="1" dirty="0" err="1" smtClean="0">
                <a:ln>
                  <a:solidFill>
                    <a:srgbClr val="F2550E"/>
                  </a:solidFill>
                </a:ln>
                <a:effectLst>
                  <a:outerShdw blurRad="38100" dist="38100" dir="2700000" algn="tl">
                    <a:srgbClr val="000000"/>
                  </a:outerShdw>
                </a:effectLst>
              </a:rPr>
              <a:t>Lentinula</a:t>
            </a:r>
            <a:r>
              <a:rPr lang="en-GB" sz="1800" b="1" i="1" dirty="0" smtClean="0">
                <a:ln>
                  <a:solidFill>
                    <a:srgbClr val="F2550E"/>
                  </a:solidFill>
                </a:ln>
                <a:effectLst>
                  <a:outerShdw blurRad="38100" dist="38100" dir="2700000" algn="tl">
                    <a:srgbClr val="000000"/>
                  </a:outerShdw>
                </a:effectLst>
              </a:rPr>
              <a:t> </a:t>
            </a:r>
            <a:r>
              <a:rPr lang="en-GB" sz="1800" b="1" i="1" dirty="0" err="1" smtClean="0">
                <a:ln>
                  <a:solidFill>
                    <a:srgbClr val="F2550E"/>
                  </a:solidFill>
                </a:ln>
                <a:effectLst>
                  <a:outerShdw blurRad="38100" dist="38100" dir="2700000" algn="tl">
                    <a:srgbClr val="000000"/>
                  </a:outerShdw>
                </a:effectLst>
              </a:rPr>
              <a:t>edodes</a:t>
            </a:r>
            <a:r>
              <a:rPr lang="en-GB" sz="1800" b="1" i="1" dirty="0" smtClean="0">
                <a:ln>
                  <a:solidFill>
                    <a:srgbClr val="F2550E"/>
                  </a:solidFill>
                </a:ln>
                <a:effectLst>
                  <a:outerShdw blurRad="38100" dist="38100" dir="2700000" algn="tl">
                    <a:srgbClr val="000000"/>
                  </a:outerShdw>
                </a:effectLst>
              </a:rPr>
              <a:t> </a:t>
            </a:r>
            <a:r>
              <a:rPr lang="en-GB" sz="1800" b="1" dirty="0" smtClean="0">
                <a:ln>
                  <a:solidFill>
                    <a:srgbClr val="F2550E"/>
                  </a:solidFill>
                </a:ln>
                <a:effectLst>
                  <a:outerShdw blurRad="38100" dist="38100" dir="2700000" algn="tl">
                    <a:srgbClr val="000000"/>
                  </a:outerShdw>
                </a:effectLst>
              </a:rPr>
              <a:t>have demonstrated the ability to degrade many PCBs</a:t>
            </a:r>
            <a:r>
              <a:rPr lang="en-GB" sz="1800" b="1" dirty="0" smtClean="0">
                <a:ln>
                  <a:solidFill>
                    <a:srgbClr val="F2550E"/>
                  </a:solidFill>
                </a:ln>
                <a:effectLst>
                  <a:outerShdw blurRad="38100" dist="38100" dir="2700000" algn="tl">
                    <a:srgbClr val="000000"/>
                  </a:outerShdw>
                </a:effectLst>
              </a:rPr>
              <a:t>.</a:t>
            </a: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1800" b="1" dirty="0" smtClean="0">
              <a:ln>
                <a:solidFill>
                  <a:srgbClr val="F2550E"/>
                </a:solidFill>
              </a:ln>
              <a:effectLst>
                <a:outerShdw blurRad="38100" dist="38100" dir="2700000" algn="tl">
                  <a:srgbClr val="000000"/>
                </a:outerShdw>
              </a:effectLst>
            </a:endParaRP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1800" b="1" dirty="0" smtClean="0">
                <a:ln>
                  <a:solidFill>
                    <a:srgbClr val="F2550E"/>
                  </a:solidFill>
                </a:ln>
                <a:effectLst>
                  <a:outerShdw blurRad="38100" dist="38100" dir="2700000" algn="tl">
                    <a:srgbClr val="000000"/>
                  </a:outerShdw>
                </a:effectLst>
              </a:rPr>
              <a:t>Close to 90% degradation of PCD-contaminated soil has been demonstrated using </a:t>
            </a:r>
            <a:r>
              <a:rPr lang="en-GB" sz="1800" b="1" i="1" dirty="0" smtClean="0">
                <a:ln>
                  <a:solidFill>
                    <a:srgbClr val="F2550E"/>
                  </a:solidFill>
                </a:ln>
                <a:effectLst>
                  <a:outerShdw blurRad="38100" dist="38100" dir="2700000" algn="tl">
                    <a:srgbClr val="000000"/>
                  </a:outerShdw>
                </a:effectLst>
              </a:rPr>
              <a:t>P. </a:t>
            </a:r>
            <a:r>
              <a:rPr lang="en-GB" sz="1800" b="1" i="1" dirty="0" err="1" smtClean="0">
                <a:ln>
                  <a:solidFill>
                    <a:srgbClr val="F2550E"/>
                  </a:solidFill>
                </a:ln>
                <a:effectLst>
                  <a:outerShdw blurRad="38100" dist="38100" dir="2700000" algn="tl">
                    <a:srgbClr val="000000"/>
                  </a:outerShdw>
                </a:effectLst>
              </a:rPr>
              <a:t>chrysosporium</a:t>
            </a:r>
            <a:r>
              <a:rPr lang="en-GB" sz="1800" b="1" dirty="0" smtClean="0">
                <a:ln>
                  <a:solidFill>
                    <a:srgbClr val="F2550E"/>
                  </a:solidFill>
                </a:ln>
                <a:effectLst>
                  <a:outerShdw blurRad="38100" dist="38100" dir="2700000" algn="tl">
                    <a:srgbClr val="000000"/>
                  </a:outerShdw>
                </a:effectLst>
              </a:rPr>
              <a:t> grown on sugarcane </a:t>
            </a:r>
            <a:r>
              <a:rPr lang="en-GB" sz="1800" b="1" dirty="0" err="1" smtClean="0">
                <a:ln>
                  <a:solidFill>
                    <a:srgbClr val="F2550E"/>
                  </a:solidFill>
                </a:ln>
                <a:effectLst>
                  <a:outerShdw blurRad="38100" dist="38100" dir="2700000" algn="tl">
                    <a:srgbClr val="000000"/>
                  </a:outerShdw>
                </a:effectLst>
              </a:rPr>
              <a:t>bagasse</a:t>
            </a:r>
            <a:r>
              <a:rPr lang="en-GB" sz="1800" b="1" dirty="0" smtClean="0">
                <a:ln>
                  <a:solidFill>
                    <a:srgbClr val="F2550E"/>
                  </a:solidFill>
                </a:ln>
                <a:effectLst>
                  <a:outerShdw blurRad="38100" dist="38100" dir="2700000" algn="tl">
                    <a:srgbClr val="000000"/>
                  </a:outerShdw>
                </a:effectLst>
              </a:rPr>
              <a:t> pith (Fernandez-Sanchez et al. 1999)</a:t>
            </a: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1800" b="1" dirty="0" smtClean="0">
              <a:ln>
                <a:solidFill>
                  <a:srgbClr val="F2550E"/>
                </a:solidFill>
              </a:ln>
              <a:effectLst>
                <a:outerShdw blurRad="38100" dist="38100" dir="2700000" algn="tl">
                  <a:srgbClr val="000000"/>
                </a:outerShdw>
              </a:effectLst>
            </a:endParaRP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1800" b="1" dirty="0" err="1" smtClean="0">
                <a:ln>
                  <a:solidFill>
                    <a:srgbClr val="F2550E"/>
                  </a:solidFill>
                </a:ln>
                <a:effectLst>
                  <a:outerShdw blurRad="38100" dist="38100" dir="2700000" algn="tl">
                    <a:srgbClr val="000000"/>
                  </a:outerShdw>
                </a:effectLst>
              </a:rPr>
              <a:t>Grifola</a:t>
            </a:r>
            <a:r>
              <a:rPr lang="en-GB" sz="1800" b="1" dirty="0" smtClean="0">
                <a:ln>
                  <a:solidFill>
                    <a:srgbClr val="F2550E"/>
                  </a:solidFill>
                </a:ln>
                <a:effectLst>
                  <a:outerShdw blurRad="38100" dist="38100" dir="2700000" algn="tl">
                    <a:srgbClr val="000000"/>
                  </a:outerShdw>
                </a:effectLst>
              </a:rPr>
              <a:t> </a:t>
            </a:r>
            <a:r>
              <a:rPr lang="en-GB" sz="1800" b="1" dirty="0" err="1" smtClean="0">
                <a:ln>
                  <a:solidFill>
                    <a:srgbClr val="F2550E"/>
                  </a:solidFill>
                </a:ln>
                <a:effectLst>
                  <a:outerShdw blurRad="38100" dist="38100" dir="2700000" algn="tl">
                    <a:srgbClr val="000000"/>
                  </a:outerShdw>
                </a:effectLst>
              </a:rPr>
              <a:t>frondosa</a:t>
            </a:r>
            <a:r>
              <a:rPr lang="en-GB" sz="1800" b="1" dirty="0" smtClean="0">
                <a:ln>
                  <a:solidFill>
                    <a:srgbClr val="F2550E"/>
                  </a:solidFill>
                </a:ln>
                <a:effectLst>
                  <a:outerShdw blurRad="38100" dist="38100" dir="2700000" algn="tl">
                    <a:srgbClr val="000000"/>
                  </a:outerShdw>
                </a:effectLst>
              </a:rPr>
              <a:t> accumulates </a:t>
            </a:r>
            <a:r>
              <a:rPr lang="en-GB" sz="1800" b="1" dirty="0" err="1" smtClean="0">
                <a:ln>
                  <a:solidFill>
                    <a:srgbClr val="F2550E"/>
                  </a:solidFill>
                </a:ln>
                <a:effectLst>
                  <a:outerShdw blurRad="38100" dist="38100" dir="2700000" algn="tl">
                    <a:srgbClr val="000000"/>
                  </a:outerShdw>
                </a:effectLst>
              </a:rPr>
              <a:t>dichloromethoxyphenol</a:t>
            </a:r>
            <a:r>
              <a:rPr lang="en-GB" sz="1800" b="1" dirty="0" smtClean="0">
                <a:ln>
                  <a:solidFill>
                    <a:srgbClr val="F2550E"/>
                  </a:solidFill>
                </a:ln>
                <a:effectLst>
                  <a:outerShdw blurRad="38100" dist="38100" dir="2700000" algn="tl">
                    <a:srgbClr val="000000"/>
                  </a:outerShdw>
                </a:effectLst>
              </a:rPr>
              <a:t> during degradation of PCB 48 in low-nitrogen medium (</a:t>
            </a:r>
            <a:r>
              <a:rPr lang="en-GB" sz="1800" b="1" dirty="0" err="1" smtClean="0">
                <a:ln>
                  <a:solidFill>
                    <a:srgbClr val="F2550E"/>
                  </a:solidFill>
                </a:ln>
                <a:effectLst>
                  <a:outerShdw blurRad="38100" dist="38100" dir="2700000" algn="tl">
                    <a:srgbClr val="000000"/>
                  </a:outerShdw>
                </a:effectLst>
              </a:rPr>
              <a:t>Seto</a:t>
            </a:r>
            <a:r>
              <a:rPr lang="en-GB" sz="1800" b="1" dirty="0" smtClean="0">
                <a:ln>
                  <a:solidFill>
                    <a:srgbClr val="F2550E"/>
                  </a:solidFill>
                </a:ln>
                <a:effectLst>
                  <a:outerShdw blurRad="38100" dist="38100" dir="2700000" algn="tl">
                    <a:srgbClr val="000000"/>
                  </a:outerShdw>
                </a:effectLst>
              </a:rPr>
              <a:t> et al 1999)</a:t>
            </a:r>
            <a:endParaRPr lang="en-GB" sz="1800" b="1" dirty="0" smtClean="0">
              <a:ln>
                <a:solidFill>
                  <a:srgbClr val="F2550E"/>
                </a:solidFill>
              </a:ln>
              <a:effectLst>
                <a:outerShdw blurRad="38100" dist="38100" dir="2700000" algn="tl">
                  <a:srgbClr val="000000"/>
                </a:outerShdw>
              </a:effectLs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3" cstate="print"/>
          <a:srcRect/>
          <a:stretch>
            <a:fillRect/>
          </a:stretch>
        </p:blipFill>
        <p:spPr bwMode="auto">
          <a:xfrm>
            <a:off x="1558925" y="0"/>
            <a:ext cx="7621588" cy="6858000"/>
          </a:xfrm>
          <a:prstGeom prst="rect">
            <a:avLst/>
          </a:prstGeom>
          <a:noFill/>
          <a:ln w="9525">
            <a:noFill/>
            <a:round/>
            <a:headEnd/>
            <a:tailEnd/>
          </a:ln>
          <a:effectLst/>
        </p:spPr>
      </p:pic>
      <p:sp>
        <p:nvSpPr>
          <p:cNvPr id="7170" name="Rectangle 2"/>
          <p:cNvSpPr>
            <a:spLocks noGrp="1" noChangeArrowheads="1"/>
          </p:cNvSpPr>
          <p:nvPr>
            <p:ph type="title"/>
          </p:nvPr>
        </p:nvSpPr>
        <p:spPr>
          <a:xfrm>
            <a:off x="0" y="0"/>
            <a:ext cx="2057400" cy="1485492"/>
          </a:xfrm>
          <a:ln/>
        </p:spPr>
        <p:txBody>
          <a:bodyPr>
            <a:spAutoFit/>
          </a:bodyPr>
          <a:lstStyle/>
          <a:p>
            <a:pPr algn="l">
              <a:lnSpc>
                <a:spcPct val="8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dirty="0" err="1">
                <a:solidFill>
                  <a:srgbClr val="F2550E"/>
                </a:solidFill>
                <a:latin typeface="+mn-lt"/>
              </a:rPr>
              <a:t>Xenobiotic</a:t>
            </a:r>
            <a:r>
              <a:rPr lang="en-GB" sz="2000" dirty="0">
                <a:solidFill>
                  <a:srgbClr val="F2550E"/>
                </a:solidFill>
                <a:latin typeface="+mn-lt"/>
              </a:rPr>
              <a:t> </a:t>
            </a:r>
            <a:br>
              <a:rPr lang="en-GB" sz="2000" dirty="0">
                <a:solidFill>
                  <a:srgbClr val="F2550E"/>
                </a:solidFill>
                <a:latin typeface="+mn-lt"/>
              </a:rPr>
            </a:br>
            <a:r>
              <a:rPr lang="en-GB" sz="2000" dirty="0" smtClean="0">
                <a:solidFill>
                  <a:srgbClr val="F2550E"/>
                </a:solidFill>
                <a:latin typeface="+mn-lt"/>
              </a:rPr>
              <a:t>Degrading </a:t>
            </a:r>
            <a:r>
              <a:rPr lang="en-GB" sz="2000" dirty="0">
                <a:solidFill>
                  <a:srgbClr val="F2550E"/>
                </a:solidFill>
                <a:latin typeface="+mn-lt"/>
              </a:rPr>
              <a:t/>
            </a:r>
            <a:br>
              <a:rPr lang="en-GB" sz="2000" dirty="0">
                <a:solidFill>
                  <a:srgbClr val="F2550E"/>
                </a:solidFill>
                <a:latin typeface="+mn-lt"/>
              </a:rPr>
            </a:br>
            <a:r>
              <a:rPr lang="en-GB" sz="2000" dirty="0">
                <a:solidFill>
                  <a:srgbClr val="F2550E"/>
                </a:solidFill>
                <a:latin typeface="+mn-lt"/>
              </a:rPr>
              <a:t>Filamentous </a:t>
            </a:r>
            <a:br>
              <a:rPr lang="en-GB" sz="2000" dirty="0">
                <a:solidFill>
                  <a:srgbClr val="F2550E"/>
                </a:solidFill>
                <a:latin typeface="+mn-lt"/>
              </a:rPr>
            </a:br>
            <a:r>
              <a:rPr lang="en-GB" sz="2000" dirty="0">
                <a:solidFill>
                  <a:srgbClr val="F2550E"/>
                </a:solidFill>
                <a:latin typeface="+mn-lt"/>
              </a:rPr>
              <a:t>Fungi</a:t>
            </a:r>
            <a:r>
              <a:rPr lang="en-GB" dirty="0">
                <a:solidFill>
                  <a:srgbClr val="F2550E"/>
                </a:solidFill>
                <a:latin typeface="+mn-lt"/>
              </a:rPr>
              <a:t/>
            </a:r>
            <a:br>
              <a:rPr lang="en-GB" dirty="0">
                <a:solidFill>
                  <a:srgbClr val="F2550E"/>
                </a:solidFill>
                <a:latin typeface="+mn-lt"/>
              </a:rPr>
            </a:br>
            <a:r>
              <a:rPr lang="en-GB" sz="1200" b="1" dirty="0">
                <a:ln>
                  <a:solidFill>
                    <a:srgbClr val="F2550E"/>
                  </a:solidFill>
                </a:ln>
                <a:solidFill>
                  <a:schemeClr val="bg1"/>
                </a:solidFill>
                <a:latin typeface="+mn-lt"/>
              </a:rPr>
              <a:t>(copied from </a:t>
            </a:r>
            <a:br>
              <a:rPr lang="en-GB" sz="1200" b="1" dirty="0">
                <a:ln>
                  <a:solidFill>
                    <a:srgbClr val="F2550E"/>
                  </a:solidFill>
                </a:ln>
                <a:solidFill>
                  <a:schemeClr val="bg1"/>
                </a:solidFill>
                <a:latin typeface="+mn-lt"/>
              </a:rPr>
            </a:br>
            <a:r>
              <a:rPr lang="en-GB" sz="1200" b="1" dirty="0">
                <a:ln>
                  <a:solidFill>
                    <a:srgbClr val="F2550E"/>
                  </a:solidFill>
                </a:ln>
                <a:solidFill>
                  <a:schemeClr val="bg1"/>
                </a:solidFill>
                <a:latin typeface="+mn-lt"/>
              </a:rPr>
              <a:t>Bennett et. al. 2002)</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381000" y="429398"/>
            <a:ext cx="8382000" cy="1201056"/>
          </a:xfrm>
          <a:ln/>
        </p:spPr>
        <p:txBody>
          <a:bodyPr wrap="square">
            <a:spAutoFit/>
          </a:bodyPr>
          <a:lstStyle/>
          <a:p>
            <a:pPr>
              <a:lnSpc>
                <a:spcPct val="100000"/>
              </a:lnSpc>
              <a:buClr>
                <a:srgbClr val="FFFFFF"/>
              </a:buClr>
              <a:buSz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dirty="0" smtClean="0">
                <a:solidFill>
                  <a:srgbClr val="F2550E"/>
                </a:solidFill>
              </a:rPr>
              <a:t>Polycyclic Aromatic Hydrocarbons </a:t>
            </a:r>
            <a:r>
              <a:rPr lang="en-GB" sz="3600" dirty="0" err="1" smtClean="0">
                <a:solidFill>
                  <a:srgbClr val="F2550E"/>
                </a:solidFill>
              </a:rPr>
              <a:t>Mycoremediation</a:t>
            </a:r>
            <a:endParaRPr lang="en-GB" sz="3600" dirty="0">
              <a:solidFill>
                <a:srgbClr val="F2550E"/>
              </a:solidFill>
            </a:endParaRPr>
          </a:p>
        </p:txBody>
      </p:sp>
      <p:sp>
        <p:nvSpPr>
          <p:cNvPr id="6" name="Rectangle 4"/>
          <p:cNvSpPr>
            <a:spLocks noChangeArrowheads="1"/>
          </p:cNvSpPr>
          <p:nvPr/>
        </p:nvSpPr>
        <p:spPr bwMode="auto">
          <a:xfrm>
            <a:off x="268287" y="1905000"/>
            <a:ext cx="8570913" cy="4191000"/>
          </a:xfrm>
          <a:prstGeom prst="rect">
            <a:avLst/>
          </a:prstGeom>
          <a:noFill/>
          <a:ln w="9525">
            <a:noFill/>
            <a:round/>
            <a:headEnd/>
            <a:tailEnd/>
          </a:ln>
          <a:effectLst/>
        </p:spPr>
        <p:txBody>
          <a:bodyPr lIns="92160" tIns="46080" rIns="92160" bIns="46080" anchor="ctr"/>
          <a:lstStyle/>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1800" b="1" dirty="0" smtClean="0">
                <a:ln>
                  <a:solidFill>
                    <a:srgbClr val="F2550E"/>
                  </a:solidFill>
                </a:ln>
                <a:effectLst>
                  <a:outerShdw blurRad="38100" dist="38100" dir="2700000" algn="tl">
                    <a:srgbClr val="000000"/>
                  </a:outerShdw>
                </a:effectLst>
              </a:rPr>
              <a:t>PAHs (polycyclic aromatic hydrocarbons) are often degraded more rapidly by bacteria; however, in certain circumstances (such as PAHs with more than 4 aromatic rings) fungi play a pivotal role in successful degradation of PAHs.</a:t>
            </a: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1800" b="1" dirty="0" smtClean="0">
                <a:ln>
                  <a:solidFill>
                    <a:srgbClr val="F2550E"/>
                  </a:solidFill>
                </a:ln>
                <a:effectLst>
                  <a:outerShdw blurRad="38100" dist="38100" dir="2700000" algn="tl">
                    <a:srgbClr val="000000"/>
                  </a:outerShdw>
                </a:effectLst>
              </a:rPr>
              <a:t>Remember: </a:t>
            </a:r>
            <a:r>
              <a:rPr lang="en-GB" sz="1800" b="1" dirty="0" smtClean="0">
                <a:ln>
                  <a:solidFill>
                    <a:srgbClr val="F2550E"/>
                  </a:solidFill>
                </a:ln>
                <a:effectLst>
                  <a:outerShdw blurRad="38100" dist="38100" dir="2700000" algn="tl">
                    <a:srgbClr val="000000"/>
                  </a:outerShdw>
                </a:effectLst>
              </a:rPr>
              <a:t>The addition of compost has proven effective at enhancing degradation of diesel oil and four-ring PAHs (</a:t>
            </a:r>
            <a:r>
              <a:rPr lang="en-GB" sz="1800" b="1" dirty="0" err="1" smtClean="0">
                <a:ln>
                  <a:solidFill>
                    <a:srgbClr val="F2550E"/>
                  </a:solidFill>
                </a:ln>
                <a:effectLst>
                  <a:outerShdw blurRad="38100" dist="38100" dir="2700000" algn="tl">
                    <a:srgbClr val="000000"/>
                  </a:outerShdw>
                </a:effectLst>
              </a:rPr>
              <a:t>Gandolfi</a:t>
            </a:r>
            <a:r>
              <a:rPr lang="en-GB" sz="1800" b="1" dirty="0" smtClean="0">
                <a:ln>
                  <a:solidFill>
                    <a:srgbClr val="F2550E"/>
                  </a:solidFill>
                </a:ln>
                <a:effectLst>
                  <a:outerShdw blurRad="38100" dist="38100" dir="2700000" algn="tl">
                    <a:srgbClr val="000000"/>
                  </a:outerShdw>
                </a:effectLst>
              </a:rPr>
              <a:t> et al. 2010) </a:t>
            </a:r>
            <a:endParaRPr lang="en-GB" sz="1800" b="1" dirty="0" smtClean="0">
              <a:ln>
                <a:solidFill>
                  <a:srgbClr val="F2550E"/>
                </a:solidFill>
              </a:ln>
              <a:effectLst>
                <a:outerShdw blurRad="38100" dist="38100" dir="2700000" algn="tl">
                  <a:srgbClr val="000000"/>
                </a:outerShdw>
              </a:effectLst>
            </a:endParaRP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1800" b="1" dirty="0" smtClean="0">
                <a:ln>
                  <a:solidFill>
                    <a:srgbClr val="F2550E"/>
                  </a:solidFill>
                </a:ln>
                <a:effectLst>
                  <a:outerShdw blurRad="38100" dist="38100" dir="2700000" algn="tl">
                    <a:srgbClr val="000000"/>
                  </a:outerShdw>
                </a:effectLst>
              </a:rPr>
              <a:t>Many fungi have demonstrated ability to degrade two to six ring aromatics include </a:t>
            </a:r>
            <a:r>
              <a:rPr lang="en-GB" sz="1800" b="1" dirty="0" err="1" smtClean="0">
                <a:ln>
                  <a:solidFill>
                    <a:srgbClr val="F2550E"/>
                  </a:solidFill>
                </a:ln>
                <a:effectLst>
                  <a:outerShdw blurRad="38100" dist="38100" dir="2700000" algn="tl">
                    <a:srgbClr val="000000"/>
                  </a:outerShdw>
                </a:effectLst>
              </a:rPr>
              <a:t>Zygomycete</a:t>
            </a:r>
            <a:r>
              <a:rPr lang="en-GB" sz="1800" b="1" dirty="0" smtClean="0">
                <a:ln>
                  <a:solidFill>
                    <a:srgbClr val="F2550E"/>
                  </a:solidFill>
                </a:ln>
                <a:effectLst>
                  <a:outerShdw blurRad="38100" dist="38100" dir="2700000" algn="tl">
                    <a:srgbClr val="000000"/>
                  </a:outerShdw>
                </a:effectLst>
              </a:rPr>
              <a:t> </a:t>
            </a:r>
            <a:r>
              <a:rPr lang="en-GB" sz="1800" b="1" i="1" dirty="0" err="1" smtClean="0">
                <a:ln>
                  <a:solidFill>
                    <a:srgbClr val="F2550E"/>
                  </a:solidFill>
                </a:ln>
                <a:effectLst>
                  <a:outerShdw blurRad="38100" dist="38100" dir="2700000" algn="tl">
                    <a:srgbClr val="000000"/>
                  </a:outerShdw>
                </a:effectLst>
              </a:rPr>
              <a:t>Cunninghamella</a:t>
            </a:r>
            <a:r>
              <a:rPr lang="en-GB" sz="1800" b="1" i="1" dirty="0" smtClean="0">
                <a:ln>
                  <a:solidFill>
                    <a:srgbClr val="F2550E"/>
                  </a:solidFill>
                </a:ln>
                <a:effectLst>
                  <a:outerShdw blurRad="38100" dist="38100" dir="2700000" algn="tl">
                    <a:srgbClr val="000000"/>
                  </a:outerShdw>
                </a:effectLst>
              </a:rPr>
              <a:t> </a:t>
            </a:r>
            <a:r>
              <a:rPr lang="en-GB" sz="1800" b="1" i="1" dirty="0" err="1" smtClean="0">
                <a:ln>
                  <a:solidFill>
                    <a:srgbClr val="F2550E"/>
                  </a:solidFill>
                </a:ln>
                <a:effectLst>
                  <a:outerShdw blurRad="38100" dist="38100" dir="2700000" algn="tl">
                    <a:srgbClr val="000000"/>
                  </a:outerShdw>
                </a:effectLst>
              </a:rPr>
              <a:t>elegans</a:t>
            </a:r>
            <a:r>
              <a:rPr lang="en-GB" sz="1800" b="1" dirty="0" smtClean="0">
                <a:ln>
                  <a:solidFill>
                    <a:srgbClr val="F2550E"/>
                  </a:solidFill>
                </a:ln>
                <a:effectLst>
                  <a:outerShdw blurRad="38100" dist="38100" dir="2700000" algn="tl">
                    <a:srgbClr val="000000"/>
                  </a:outerShdw>
                </a:effectLst>
              </a:rPr>
              <a:t>, </a:t>
            </a:r>
            <a:r>
              <a:rPr lang="en-GB" sz="1800" b="1" dirty="0" err="1" smtClean="0">
                <a:ln>
                  <a:solidFill>
                    <a:srgbClr val="F2550E"/>
                  </a:solidFill>
                </a:ln>
                <a:effectLst>
                  <a:outerShdw blurRad="38100" dist="38100" dir="2700000" algn="tl">
                    <a:srgbClr val="000000"/>
                  </a:outerShdw>
                </a:effectLst>
              </a:rPr>
              <a:t>Ascomycetes</a:t>
            </a:r>
            <a:r>
              <a:rPr lang="en-GB" sz="1800" b="1" dirty="0" smtClean="0">
                <a:ln>
                  <a:solidFill>
                    <a:srgbClr val="F2550E"/>
                  </a:solidFill>
                </a:ln>
                <a:effectLst>
                  <a:outerShdw blurRad="38100" dist="38100" dir="2700000" algn="tl">
                    <a:srgbClr val="000000"/>
                  </a:outerShdw>
                </a:effectLst>
              </a:rPr>
              <a:t> </a:t>
            </a:r>
            <a:r>
              <a:rPr lang="en-GB" sz="1800" b="1" i="1" dirty="0" err="1" smtClean="0">
                <a:ln>
                  <a:solidFill>
                    <a:srgbClr val="F2550E"/>
                  </a:solidFill>
                </a:ln>
                <a:effectLst>
                  <a:outerShdw blurRad="38100" dist="38100" dir="2700000" algn="tl">
                    <a:srgbClr val="000000"/>
                  </a:outerShdw>
                </a:effectLst>
              </a:rPr>
              <a:t>Aspergillus</a:t>
            </a:r>
            <a:r>
              <a:rPr lang="en-GB" sz="1800" b="1" i="1" dirty="0" smtClean="0">
                <a:ln>
                  <a:solidFill>
                    <a:srgbClr val="F2550E"/>
                  </a:solidFill>
                </a:ln>
                <a:effectLst>
                  <a:outerShdw blurRad="38100" dist="38100" dir="2700000" algn="tl">
                    <a:srgbClr val="000000"/>
                  </a:outerShdw>
                </a:effectLst>
              </a:rPr>
              <a:t> </a:t>
            </a:r>
            <a:r>
              <a:rPr lang="en-GB" sz="1800" b="1" i="1" dirty="0" err="1" smtClean="0">
                <a:ln>
                  <a:solidFill>
                    <a:srgbClr val="F2550E"/>
                  </a:solidFill>
                </a:ln>
                <a:effectLst>
                  <a:outerShdw blurRad="38100" dist="38100" dir="2700000" algn="tl">
                    <a:srgbClr val="000000"/>
                  </a:outerShdw>
                </a:effectLst>
              </a:rPr>
              <a:t>niger</a:t>
            </a:r>
            <a:r>
              <a:rPr lang="en-GB" sz="1800" b="1" i="1" dirty="0" smtClean="0">
                <a:ln>
                  <a:solidFill>
                    <a:srgbClr val="F2550E"/>
                  </a:solidFill>
                </a:ln>
                <a:effectLst>
                  <a:outerShdw blurRad="38100" dist="38100" dir="2700000" algn="tl">
                    <a:srgbClr val="000000"/>
                  </a:outerShdw>
                </a:effectLst>
              </a:rPr>
              <a:t> </a:t>
            </a:r>
            <a:r>
              <a:rPr lang="en-GB" sz="1800" b="1" dirty="0" smtClean="0">
                <a:ln>
                  <a:solidFill>
                    <a:srgbClr val="F2550E"/>
                  </a:solidFill>
                </a:ln>
                <a:effectLst>
                  <a:outerShdw blurRad="38100" dist="38100" dir="2700000" algn="tl">
                    <a:srgbClr val="000000"/>
                  </a:outerShdw>
                </a:effectLst>
              </a:rPr>
              <a:t>and </a:t>
            </a:r>
            <a:r>
              <a:rPr lang="en-GB" sz="1800" b="1" i="1" dirty="0" err="1" smtClean="0">
                <a:ln>
                  <a:solidFill>
                    <a:srgbClr val="F2550E"/>
                  </a:solidFill>
                </a:ln>
                <a:effectLst>
                  <a:outerShdw blurRad="38100" dist="38100" dir="2700000" algn="tl">
                    <a:srgbClr val="000000"/>
                  </a:outerShdw>
                </a:effectLst>
              </a:rPr>
              <a:t>Penicillium</a:t>
            </a:r>
            <a:r>
              <a:rPr lang="en-GB" sz="1800" b="1" i="1" dirty="0" smtClean="0">
                <a:ln>
                  <a:solidFill>
                    <a:srgbClr val="F2550E"/>
                  </a:solidFill>
                </a:ln>
                <a:effectLst>
                  <a:outerShdw blurRad="38100" dist="38100" dir="2700000" algn="tl">
                    <a:srgbClr val="000000"/>
                  </a:outerShdw>
                </a:effectLst>
              </a:rPr>
              <a:t> </a:t>
            </a:r>
            <a:r>
              <a:rPr lang="en-GB" sz="1800" b="1" dirty="0" smtClean="0">
                <a:ln>
                  <a:solidFill>
                    <a:srgbClr val="F2550E"/>
                  </a:solidFill>
                </a:ln>
                <a:effectLst>
                  <a:outerShdw blurRad="38100" dist="38100" dir="2700000" algn="tl">
                    <a:srgbClr val="000000"/>
                  </a:outerShdw>
                </a:effectLst>
              </a:rPr>
              <a:t>sp. and the white-rot </a:t>
            </a:r>
            <a:r>
              <a:rPr lang="en-GB" sz="1800" b="1" dirty="0" err="1" smtClean="0">
                <a:ln>
                  <a:solidFill>
                    <a:srgbClr val="F2550E"/>
                  </a:solidFill>
                </a:ln>
                <a:effectLst>
                  <a:outerShdw blurRad="38100" dist="38100" dir="2700000" algn="tl">
                    <a:srgbClr val="000000"/>
                  </a:outerShdw>
                </a:effectLst>
              </a:rPr>
              <a:t>Basidiomycetes</a:t>
            </a:r>
            <a:r>
              <a:rPr lang="en-GB" sz="1800" b="1" dirty="0" smtClean="0">
                <a:ln>
                  <a:solidFill>
                    <a:srgbClr val="F2550E"/>
                  </a:solidFill>
                </a:ln>
                <a:effectLst>
                  <a:outerShdw blurRad="38100" dist="38100" dir="2700000" algn="tl">
                    <a:srgbClr val="000000"/>
                  </a:outerShdw>
                </a:effectLst>
              </a:rPr>
              <a:t> </a:t>
            </a:r>
            <a:r>
              <a:rPr lang="en-GB" sz="1800" b="1" i="1" dirty="0" err="1" smtClean="0">
                <a:ln>
                  <a:solidFill>
                    <a:srgbClr val="F2550E"/>
                  </a:solidFill>
                </a:ln>
                <a:effectLst>
                  <a:outerShdw blurRad="38100" dist="38100" dir="2700000" algn="tl">
                    <a:srgbClr val="000000"/>
                  </a:outerShdw>
                </a:effectLst>
              </a:rPr>
              <a:t>Phanerochaete</a:t>
            </a:r>
            <a:r>
              <a:rPr lang="en-GB" sz="1800" b="1" i="1" dirty="0" smtClean="0">
                <a:ln>
                  <a:solidFill>
                    <a:srgbClr val="F2550E"/>
                  </a:solidFill>
                </a:ln>
                <a:effectLst>
                  <a:outerShdw blurRad="38100" dist="38100" dir="2700000" algn="tl">
                    <a:srgbClr val="000000"/>
                  </a:outerShdw>
                </a:effectLst>
              </a:rPr>
              <a:t> </a:t>
            </a:r>
            <a:r>
              <a:rPr lang="en-GB" sz="1800" b="1" i="1" dirty="0" err="1" smtClean="0">
                <a:ln>
                  <a:solidFill>
                    <a:srgbClr val="F2550E"/>
                  </a:solidFill>
                </a:ln>
                <a:effectLst>
                  <a:outerShdw blurRad="38100" dist="38100" dir="2700000" algn="tl">
                    <a:srgbClr val="000000"/>
                  </a:outerShdw>
                </a:effectLst>
              </a:rPr>
              <a:t>chrysosporium</a:t>
            </a:r>
            <a:r>
              <a:rPr lang="en-GB" sz="1800" b="1" i="1" dirty="0" smtClean="0">
                <a:ln>
                  <a:solidFill>
                    <a:srgbClr val="F2550E"/>
                  </a:solidFill>
                </a:ln>
                <a:effectLst>
                  <a:outerShdw blurRad="38100" dist="38100" dir="2700000" algn="tl">
                    <a:srgbClr val="000000"/>
                  </a:outerShdw>
                </a:effectLst>
              </a:rPr>
              <a:t>, </a:t>
            </a:r>
            <a:r>
              <a:rPr lang="en-GB" sz="1800" b="1" i="1" dirty="0" err="1" smtClean="0">
                <a:ln>
                  <a:solidFill>
                    <a:srgbClr val="F2550E"/>
                  </a:solidFill>
                </a:ln>
                <a:effectLst>
                  <a:outerShdw blurRad="38100" dist="38100" dir="2700000" algn="tl">
                    <a:srgbClr val="000000"/>
                  </a:outerShdw>
                </a:effectLst>
              </a:rPr>
              <a:t>Trametes</a:t>
            </a:r>
            <a:r>
              <a:rPr lang="en-GB" sz="1800" b="1" i="1" dirty="0" smtClean="0">
                <a:ln>
                  <a:solidFill>
                    <a:srgbClr val="F2550E"/>
                  </a:solidFill>
                </a:ln>
                <a:effectLst>
                  <a:outerShdw blurRad="38100" dist="38100" dir="2700000" algn="tl">
                    <a:srgbClr val="000000"/>
                  </a:outerShdw>
                </a:effectLst>
              </a:rPr>
              <a:t> </a:t>
            </a:r>
            <a:r>
              <a:rPr lang="en-GB" sz="1800" b="1" i="1" dirty="0" err="1" smtClean="0">
                <a:ln>
                  <a:solidFill>
                    <a:srgbClr val="F2550E"/>
                  </a:solidFill>
                </a:ln>
                <a:effectLst>
                  <a:outerShdw blurRad="38100" dist="38100" dir="2700000" algn="tl">
                    <a:srgbClr val="000000"/>
                  </a:outerShdw>
                </a:effectLst>
              </a:rPr>
              <a:t>versicolor</a:t>
            </a:r>
            <a:r>
              <a:rPr lang="en-GB" sz="1800" b="1" i="1" dirty="0" smtClean="0">
                <a:ln>
                  <a:solidFill>
                    <a:srgbClr val="F2550E"/>
                  </a:solidFill>
                </a:ln>
                <a:effectLst>
                  <a:outerShdw blurRad="38100" dist="38100" dir="2700000" algn="tl">
                    <a:srgbClr val="000000"/>
                  </a:outerShdw>
                </a:effectLst>
              </a:rPr>
              <a:t>, </a:t>
            </a:r>
            <a:r>
              <a:rPr lang="en-GB" sz="1800" b="1" i="1" dirty="0" err="1" smtClean="0">
                <a:ln>
                  <a:solidFill>
                    <a:srgbClr val="F2550E"/>
                  </a:solidFill>
                </a:ln>
                <a:effectLst>
                  <a:outerShdw blurRad="38100" dist="38100" dir="2700000" algn="tl">
                    <a:srgbClr val="000000"/>
                  </a:outerShdw>
                </a:effectLst>
              </a:rPr>
              <a:t>Pluerotus</a:t>
            </a:r>
            <a:r>
              <a:rPr lang="en-GB" sz="1800" b="1" i="1" dirty="0" smtClean="0">
                <a:ln>
                  <a:solidFill>
                    <a:srgbClr val="F2550E"/>
                  </a:solidFill>
                </a:ln>
                <a:effectLst>
                  <a:outerShdw blurRad="38100" dist="38100" dir="2700000" algn="tl">
                    <a:srgbClr val="000000"/>
                  </a:outerShdw>
                </a:effectLst>
              </a:rPr>
              <a:t> </a:t>
            </a:r>
            <a:r>
              <a:rPr lang="en-GB" sz="1800" b="1" i="1" dirty="0" err="1" smtClean="0">
                <a:ln>
                  <a:solidFill>
                    <a:srgbClr val="F2550E"/>
                  </a:solidFill>
                </a:ln>
                <a:effectLst>
                  <a:outerShdw blurRad="38100" dist="38100" dir="2700000" algn="tl">
                    <a:srgbClr val="000000"/>
                  </a:outerShdw>
                </a:effectLst>
              </a:rPr>
              <a:t>ostreatus</a:t>
            </a:r>
            <a:r>
              <a:rPr lang="en-GB" sz="1800" b="1" i="1" dirty="0" smtClean="0">
                <a:ln>
                  <a:solidFill>
                    <a:srgbClr val="F2550E"/>
                  </a:solidFill>
                </a:ln>
                <a:effectLst>
                  <a:outerShdw blurRad="38100" dist="38100" dir="2700000" algn="tl">
                    <a:srgbClr val="000000"/>
                  </a:outerShdw>
                </a:effectLst>
              </a:rPr>
              <a:t>,</a:t>
            </a:r>
            <a:r>
              <a:rPr lang="en-GB" sz="1800" b="1" dirty="0" smtClean="0">
                <a:ln>
                  <a:solidFill>
                    <a:srgbClr val="F2550E"/>
                  </a:solidFill>
                </a:ln>
                <a:effectLst>
                  <a:outerShdw blurRad="38100" dist="38100" dir="2700000" algn="tl">
                    <a:srgbClr val="000000"/>
                  </a:outerShdw>
                </a:effectLst>
              </a:rPr>
              <a:t> and </a:t>
            </a:r>
            <a:r>
              <a:rPr lang="en-GB" sz="1800" b="1" i="1" dirty="0" err="1" smtClean="0">
                <a:ln>
                  <a:solidFill>
                    <a:srgbClr val="F2550E"/>
                  </a:solidFill>
                </a:ln>
                <a:effectLst>
                  <a:outerShdw blurRad="38100" dist="38100" dir="2700000" algn="tl">
                    <a:srgbClr val="000000"/>
                  </a:outerShdw>
                </a:effectLst>
              </a:rPr>
              <a:t>Bjerkandera</a:t>
            </a:r>
            <a:r>
              <a:rPr lang="en-GB" sz="1800" b="1" i="1" dirty="0" smtClean="0">
                <a:ln>
                  <a:solidFill>
                    <a:srgbClr val="F2550E"/>
                  </a:solidFill>
                </a:ln>
                <a:effectLst>
                  <a:outerShdw blurRad="38100" dist="38100" dir="2700000" algn="tl">
                    <a:srgbClr val="000000"/>
                  </a:outerShdw>
                </a:effectLst>
              </a:rPr>
              <a:t> </a:t>
            </a:r>
            <a:r>
              <a:rPr lang="en-GB" sz="1800" b="1" dirty="0" smtClean="0">
                <a:ln>
                  <a:solidFill>
                    <a:srgbClr val="F2550E"/>
                  </a:solidFill>
                </a:ln>
                <a:effectLst>
                  <a:outerShdw blurRad="38100" dist="38100" dir="2700000" algn="tl">
                    <a:srgbClr val="000000"/>
                  </a:outerShdw>
                </a:effectLst>
              </a:rPr>
              <a:t>sp</a:t>
            </a:r>
            <a:r>
              <a:rPr lang="en-GB" sz="1800" b="1" i="1" dirty="0" smtClean="0">
                <a:ln>
                  <a:solidFill>
                    <a:srgbClr val="F2550E"/>
                  </a:solidFill>
                </a:ln>
                <a:effectLst>
                  <a:outerShdw blurRad="38100" dist="38100" dir="2700000" algn="tl">
                    <a:srgbClr val="000000"/>
                  </a:outerShdw>
                </a:effectLst>
              </a:rPr>
              <a:t>. </a:t>
            </a:r>
            <a:r>
              <a:rPr lang="en-GB" sz="1800" b="1" dirty="0" smtClean="0">
                <a:ln>
                  <a:solidFill>
                    <a:srgbClr val="F2550E"/>
                  </a:solidFill>
                </a:ln>
                <a:effectLst>
                  <a:outerShdw blurRad="38100" dist="38100" dir="2700000" algn="tl">
                    <a:srgbClr val="000000"/>
                  </a:outerShdw>
                </a:effectLst>
              </a:rPr>
              <a:t>(Singh, 2006)</a:t>
            </a: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1800" b="1" dirty="0" smtClean="0">
                <a:ln>
                  <a:solidFill>
                    <a:srgbClr val="F2550E"/>
                  </a:solidFill>
                </a:ln>
                <a:effectLst>
                  <a:outerShdw blurRad="38100" dist="38100" dir="2700000" algn="tl">
                    <a:srgbClr val="000000"/>
                  </a:outerShdw>
                </a:effectLst>
              </a:rPr>
              <a:t>Generally PAH metabolites are less toxic than parent compounds BUT some </a:t>
            </a:r>
            <a:r>
              <a:rPr lang="en-GB" sz="1800" b="1" dirty="0" err="1" smtClean="0">
                <a:ln>
                  <a:solidFill>
                    <a:srgbClr val="F2550E"/>
                  </a:solidFill>
                </a:ln>
                <a:effectLst>
                  <a:outerShdw blurRad="38100" dist="38100" dir="2700000" algn="tl">
                    <a:srgbClr val="000000"/>
                  </a:outerShdw>
                </a:effectLst>
              </a:rPr>
              <a:t>quinones</a:t>
            </a:r>
            <a:r>
              <a:rPr lang="en-GB" sz="1800" b="1" dirty="0" smtClean="0">
                <a:ln>
                  <a:solidFill>
                    <a:srgbClr val="F2550E"/>
                  </a:solidFill>
                </a:ln>
                <a:effectLst>
                  <a:outerShdw blurRad="38100" dist="38100" dir="2700000" algn="tl">
                    <a:srgbClr val="000000"/>
                  </a:outerShdw>
                </a:effectLst>
              </a:rPr>
              <a:t> or </a:t>
            </a:r>
            <a:r>
              <a:rPr lang="en-GB" sz="1800" b="1" dirty="0" err="1" smtClean="0">
                <a:ln>
                  <a:solidFill>
                    <a:srgbClr val="F2550E"/>
                  </a:solidFill>
                </a:ln>
                <a:effectLst>
                  <a:outerShdw blurRad="38100" dist="38100" dir="2700000" algn="tl">
                    <a:srgbClr val="000000"/>
                  </a:outerShdw>
                </a:effectLst>
              </a:rPr>
              <a:t>hydrozy</a:t>
            </a:r>
            <a:r>
              <a:rPr lang="en-GB" sz="1800" b="1" dirty="0" smtClean="0">
                <a:ln>
                  <a:solidFill>
                    <a:srgbClr val="F2550E"/>
                  </a:solidFill>
                </a:ln>
                <a:effectLst>
                  <a:outerShdw blurRad="38100" dist="38100" dir="2700000" algn="tl">
                    <a:srgbClr val="000000"/>
                  </a:outerShdw>
                </a:effectLst>
              </a:rPr>
              <a:t> derivatives are more toxic and mutagenic.</a:t>
            </a:r>
            <a:endParaRPr lang="en-GB" sz="1800" b="1" dirty="0" smtClean="0">
              <a:ln>
                <a:solidFill>
                  <a:srgbClr val="F2550E"/>
                </a:solidFill>
              </a:ln>
              <a:effectLst>
                <a:outerShdw blurRad="38100" dist="38100" dir="2700000" algn="tl">
                  <a:srgbClr val="000000"/>
                </a:outerShdw>
              </a:effectLst>
            </a:endParaRP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1800" b="1" dirty="0" smtClean="0">
              <a:ln>
                <a:solidFill>
                  <a:srgbClr val="F2550E"/>
                </a:solidFill>
              </a:ln>
              <a:effectLst>
                <a:outerShdw blurRad="38100" dist="38100" dir="2700000" algn="tl">
                  <a:srgbClr val="000000"/>
                </a:outerShdw>
              </a:effectLst>
            </a:endParaRP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1800" b="1" dirty="0" smtClean="0">
              <a:ln>
                <a:solidFill>
                  <a:srgbClr val="F2550E"/>
                </a:solidFill>
              </a:ln>
              <a:effectLst>
                <a:outerShdw blurRad="38100" dist="38100" dir="2700000" algn="tl">
                  <a:srgbClr val="000000"/>
                </a:outerShdw>
              </a:effectLs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381000" y="706397"/>
            <a:ext cx="8382000" cy="647058"/>
          </a:xfrm>
          <a:ln/>
        </p:spPr>
        <p:txBody>
          <a:bodyPr wrap="square">
            <a:spAutoFit/>
          </a:bodyPr>
          <a:lstStyle/>
          <a:p>
            <a:pPr>
              <a:lnSpc>
                <a:spcPct val="100000"/>
              </a:lnSpc>
              <a:buClr>
                <a:srgbClr val="FFFFFF"/>
              </a:buClr>
              <a:buSz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dirty="0" smtClean="0">
                <a:solidFill>
                  <a:srgbClr val="F2550E"/>
                </a:solidFill>
              </a:rPr>
              <a:t>Heavy Metals and </a:t>
            </a:r>
            <a:r>
              <a:rPr lang="en-GB" sz="3600" dirty="0" err="1" smtClean="0">
                <a:solidFill>
                  <a:srgbClr val="F2550E"/>
                </a:solidFill>
              </a:rPr>
              <a:t>Radionuclitides</a:t>
            </a:r>
            <a:endParaRPr lang="en-GB" sz="3600" dirty="0">
              <a:solidFill>
                <a:srgbClr val="F2550E"/>
              </a:solidFill>
            </a:endParaRPr>
          </a:p>
        </p:txBody>
      </p:sp>
      <p:sp>
        <p:nvSpPr>
          <p:cNvPr id="6" name="Rectangle 4"/>
          <p:cNvSpPr>
            <a:spLocks noChangeArrowheads="1"/>
          </p:cNvSpPr>
          <p:nvPr/>
        </p:nvSpPr>
        <p:spPr bwMode="auto">
          <a:xfrm>
            <a:off x="268287" y="2819400"/>
            <a:ext cx="8570913" cy="3352800"/>
          </a:xfrm>
          <a:prstGeom prst="rect">
            <a:avLst/>
          </a:prstGeom>
          <a:noFill/>
          <a:ln w="9525">
            <a:noFill/>
            <a:round/>
            <a:headEnd/>
            <a:tailEnd/>
          </a:ln>
          <a:effectLst/>
        </p:spPr>
        <p:txBody>
          <a:bodyPr lIns="92160" tIns="46080" rIns="92160" bIns="46080" anchor="ctr"/>
          <a:lstStyle/>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1800" b="1" dirty="0" err="1" smtClean="0">
                <a:ln>
                  <a:solidFill>
                    <a:srgbClr val="F2550E"/>
                  </a:solidFill>
                </a:ln>
                <a:effectLst>
                  <a:outerShdw blurRad="38100" dist="38100" dir="2700000" algn="tl">
                    <a:srgbClr val="000000"/>
                  </a:outerShdw>
                </a:effectLst>
              </a:rPr>
              <a:t>Hyperaccumulation</a:t>
            </a:r>
            <a:r>
              <a:rPr lang="en-GB" sz="1800" b="1" dirty="0" smtClean="0">
                <a:ln>
                  <a:solidFill>
                    <a:srgbClr val="F2550E"/>
                  </a:solidFill>
                </a:ln>
                <a:effectLst>
                  <a:outerShdw blurRad="38100" dist="38100" dir="2700000" algn="tl">
                    <a:srgbClr val="000000"/>
                  </a:outerShdw>
                </a:effectLst>
              </a:rPr>
              <a:t> and </a:t>
            </a:r>
            <a:r>
              <a:rPr lang="en-GB" sz="1800" b="1" dirty="0" err="1" smtClean="0">
                <a:ln>
                  <a:solidFill>
                    <a:srgbClr val="F2550E"/>
                  </a:solidFill>
                </a:ln>
                <a:effectLst>
                  <a:outerShdw blurRad="38100" dist="38100" dir="2700000" algn="tl">
                    <a:srgbClr val="000000"/>
                  </a:outerShdw>
                </a:effectLst>
              </a:rPr>
              <a:t>Biosorption</a:t>
            </a:r>
            <a:r>
              <a:rPr lang="en-GB" sz="1800" b="1" dirty="0" smtClean="0">
                <a:ln>
                  <a:solidFill>
                    <a:srgbClr val="F2550E"/>
                  </a:solidFill>
                </a:ln>
                <a:effectLst>
                  <a:outerShdw blurRad="38100" dist="38100" dir="2700000" algn="tl">
                    <a:srgbClr val="000000"/>
                  </a:outerShdw>
                </a:effectLst>
              </a:rPr>
              <a:t> are really your only </a:t>
            </a:r>
            <a:r>
              <a:rPr lang="en-GB" sz="1800" b="1" dirty="0" smtClean="0">
                <a:ln>
                  <a:solidFill>
                    <a:srgbClr val="F2550E"/>
                  </a:solidFill>
                </a:ln>
                <a:effectLst>
                  <a:outerShdw blurRad="38100" dist="38100" dir="2700000" algn="tl">
                    <a:srgbClr val="000000"/>
                  </a:outerShdw>
                </a:effectLst>
              </a:rPr>
              <a:t>practical </a:t>
            </a:r>
            <a:r>
              <a:rPr lang="en-GB" sz="1800" b="1" dirty="0" smtClean="0">
                <a:ln>
                  <a:solidFill>
                    <a:srgbClr val="F2550E"/>
                  </a:solidFill>
                </a:ln>
                <a:effectLst>
                  <a:outerShdw blurRad="38100" dist="38100" dir="2700000" algn="tl">
                    <a:srgbClr val="000000"/>
                  </a:outerShdw>
                </a:effectLst>
              </a:rPr>
              <a:t>options...</a:t>
            </a:r>
            <a:endParaRPr lang="en-GB" sz="1800" b="1" dirty="0" smtClean="0">
              <a:ln>
                <a:solidFill>
                  <a:srgbClr val="F2550E"/>
                </a:solidFill>
              </a:ln>
              <a:effectLst>
                <a:outerShdw blurRad="38100" dist="38100" dir="2700000" algn="tl">
                  <a:srgbClr val="000000"/>
                </a:outerShdw>
              </a:effectLst>
            </a:endParaRP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1800" b="1" dirty="0" smtClean="0">
              <a:ln>
                <a:solidFill>
                  <a:srgbClr val="F2550E"/>
                </a:solidFill>
              </a:ln>
              <a:effectLst>
                <a:outerShdw blurRad="38100" dist="38100" dir="2700000" algn="tl">
                  <a:srgbClr val="000000"/>
                </a:outerShdw>
              </a:effectLst>
            </a:endParaRP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1800" b="1" dirty="0" smtClean="0">
                <a:ln>
                  <a:solidFill>
                    <a:srgbClr val="F2550E"/>
                  </a:solidFill>
                </a:ln>
                <a:effectLst>
                  <a:outerShdw blurRad="38100" dist="38100" dir="2700000" algn="tl">
                    <a:srgbClr val="000000"/>
                  </a:outerShdw>
                </a:effectLst>
              </a:rPr>
              <a:t>Marcellus Shale </a:t>
            </a:r>
            <a:r>
              <a:rPr lang="en-GB" sz="1800" b="1" dirty="0" err="1" smtClean="0">
                <a:ln>
                  <a:solidFill>
                    <a:srgbClr val="F2550E"/>
                  </a:solidFill>
                </a:ln>
                <a:effectLst>
                  <a:outerShdw blurRad="38100" dist="38100" dir="2700000" algn="tl">
                    <a:srgbClr val="000000"/>
                  </a:outerShdw>
                </a:effectLst>
              </a:rPr>
              <a:t>Hydofracking</a:t>
            </a:r>
            <a:r>
              <a:rPr lang="en-GB" sz="1800" b="1" dirty="0" smtClean="0">
                <a:ln>
                  <a:solidFill>
                    <a:srgbClr val="F2550E"/>
                  </a:solidFill>
                </a:ln>
                <a:effectLst>
                  <a:outerShdw blurRad="38100" dist="38100" dir="2700000" algn="tl">
                    <a:srgbClr val="000000"/>
                  </a:outerShdw>
                </a:effectLst>
              </a:rPr>
              <a:t>: JUST SAY NO! Catskillmountainkeeper.org</a:t>
            </a: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1800" b="1" dirty="0" smtClean="0">
              <a:ln>
                <a:solidFill>
                  <a:srgbClr val="F2550E"/>
                </a:solidFill>
              </a:ln>
              <a:effectLst>
                <a:outerShdw blurRad="38100" dist="38100" dir="2700000" algn="tl">
                  <a:srgbClr val="000000"/>
                </a:outerShdw>
              </a:effectLst>
            </a:endParaRP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1800" b="1" dirty="0" smtClean="0">
                <a:ln>
                  <a:solidFill>
                    <a:srgbClr val="F2550E"/>
                  </a:solidFill>
                </a:ln>
                <a:effectLst>
                  <a:outerShdw blurRad="38100" dist="38100" dir="2700000" algn="tl">
                    <a:srgbClr val="000000"/>
                  </a:outerShdw>
                </a:effectLst>
              </a:rPr>
              <a:t>Filamentous fungi can </a:t>
            </a:r>
            <a:r>
              <a:rPr lang="en-GB" sz="1800" b="1" dirty="0" err="1" smtClean="0">
                <a:ln>
                  <a:solidFill>
                    <a:srgbClr val="F2550E"/>
                  </a:solidFill>
                </a:ln>
                <a:effectLst>
                  <a:outerShdw blurRad="38100" dist="38100" dir="2700000" algn="tl">
                    <a:srgbClr val="000000"/>
                  </a:outerShdw>
                </a:effectLst>
              </a:rPr>
              <a:t>hyperaccululate</a:t>
            </a:r>
            <a:r>
              <a:rPr lang="en-GB" sz="1800" b="1" dirty="0" smtClean="0">
                <a:ln>
                  <a:solidFill>
                    <a:srgbClr val="F2550E"/>
                  </a:solidFill>
                </a:ln>
                <a:effectLst>
                  <a:outerShdw blurRad="38100" dist="38100" dir="2700000" algn="tl">
                    <a:srgbClr val="000000"/>
                  </a:outerShdw>
                </a:effectLst>
              </a:rPr>
              <a:t> metals and </a:t>
            </a:r>
            <a:r>
              <a:rPr lang="en-GB" sz="1800" b="1" dirty="0" err="1" smtClean="0">
                <a:ln>
                  <a:solidFill>
                    <a:srgbClr val="F2550E"/>
                  </a:solidFill>
                </a:ln>
                <a:effectLst>
                  <a:outerShdw blurRad="38100" dist="38100" dir="2700000" algn="tl">
                    <a:srgbClr val="000000"/>
                  </a:outerShdw>
                </a:effectLst>
              </a:rPr>
              <a:t>radionuclitides</a:t>
            </a:r>
            <a:r>
              <a:rPr lang="en-GB" sz="1800" b="1" dirty="0" smtClean="0">
                <a:ln>
                  <a:solidFill>
                    <a:srgbClr val="F2550E"/>
                  </a:solidFill>
                </a:ln>
                <a:effectLst>
                  <a:outerShdw blurRad="38100" dist="38100" dir="2700000" algn="tl">
                    <a:srgbClr val="000000"/>
                  </a:outerShdw>
                </a:effectLst>
              </a:rPr>
              <a:t> in mycelium or </a:t>
            </a:r>
            <a:r>
              <a:rPr lang="en-GB" sz="1800" b="1" dirty="0" err="1" smtClean="0">
                <a:ln>
                  <a:solidFill>
                    <a:srgbClr val="F2550E"/>
                  </a:solidFill>
                </a:ln>
                <a:effectLst>
                  <a:outerShdw blurRad="38100" dist="38100" dir="2700000" algn="tl">
                    <a:srgbClr val="000000"/>
                  </a:outerShdw>
                </a:effectLst>
              </a:rPr>
              <a:t>fruitbody</a:t>
            </a:r>
            <a:r>
              <a:rPr lang="en-GB" sz="1800" b="1" dirty="0" smtClean="0">
                <a:ln>
                  <a:solidFill>
                    <a:srgbClr val="F2550E"/>
                  </a:solidFill>
                </a:ln>
                <a:effectLst>
                  <a:outerShdw blurRad="38100" dist="38100" dir="2700000" algn="tl">
                    <a:srgbClr val="000000"/>
                  </a:outerShdw>
                </a:effectLst>
              </a:rPr>
              <a:t>.</a:t>
            </a: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1800" b="1" dirty="0" smtClean="0">
              <a:ln>
                <a:solidFill>
                  <a:srgbClr val="F2550E"/>
                </a:solidFill>
              </a:ln>
              <a:effectLst>
                <a:outerShdw blurRad="38100" dist="38100" dir="2700000" algn="tl">
                  <a:srgbClr val="000000"/>
                </a:outerShdw>
              </a:effectLst>
            </a:endParaRP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1800" b="1" dirty="0" err="1" smtClean="0">
                <a:ln>
                  <a:solidFill>
                    <a:srgbClr val="F2550E"/>
                  </a:solidFill>
                </a:ln>
                <a:effectLst>
                  <a:outerShdw blurRad="38100" dist="38100" dir="2700000" algn="tl">
                    <a:srgbClr val="000000"/>
                  </a:outerShdw>
                </a:effectLst>
              </a:rPr>
              <a:t>Mycorrhizal</a:t>
            </a:r>
            <a:r>
              <a:rPr lang="en-GB" sz="1800" b="1" dirty="0" smtClean="0">
                <a:ln>
                  <a:solidFill>
                    <a:srgbClr val="F2550E"/>
                  </a:solidFill>
                </a:ln>
                <a:effectLst>
                  <a:outerShdw blurRad="38100" dist="38100" dir="2700000" algn="tl">
                    <a:srgbClr val="000000"/>
                  </a:outerShdw>
                </a:effectLst>
              </a:rPr>
              <a:t> fungi can be influential in either avoidance or sequestration of pollutant.</a:t>
            </a: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1800" b="1" dirty="0" smtClean="0">
              <a:ln>
                <a:solidFill>
                  <a:srgbClr val="F2550E"/>
                </a:solidFill>
              </a:ln>
              <a:effectLst>
                <a:outerShdw blurRad="38100" dist="38100" dir="2700000" algn="tl">
                  <a:srgbClr val="000000"/>
                </a:outerShdw>
              </a:effectLst>
            </a:endParaRP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1800" b="1" dirty="0" smtClean="0">
              <a:ln>
                <a:solidFill>
                  <a:srgbClr val="F2550E"/>
                </a:solidFill>
              </a:ln>
              <a:effectLst>
                <a:outerShdw blurRad="38100" dist="38100" dir="2700000" algn="tl">
                  <a:srgbClr val="000000"/>
                </a:outerShdw>
              </a:effectLst>
            </a:endParaRP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1800" b="1" dirty="0" smtClean="0">
              <a:ln>
                <a:solidFill>
                  <a:srgbClr val="F2550E"/>
                </a:solidFill>
              </a:ln>
              <a:effectLst>
                <a:outerShdw blurRad="38100" dist="38100" dir="2700000" algn="tl">
                  <a:srgbClr val="000000"/>
                </a:outerShdw>
              </a:effectLst>
            </a:endParaRP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1800" b="1" dirty="0" smtClean="0">
              <a:ln>
                <a:solidFill>
                  <a:srgbClr val="F2550E"/>
                </a:solidFill>
              </a:ln>
              <a:effectLst>
                <a:outerShdw blurRad="38100" dist="38100" dir="2700000" algn="tl">
                  <a:srgbClr val="000000"/>
                </a:outerShdw>
              </a:effectLst>
            </a:endParaRP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1800" b="1" dirty="0" smtClean="0">
              <a:ln>
                <a:solidFill>
                  <a:srgbClr val="F2550E"/>
                </a:solidFill>
              </a:ln>
              <a:effectLst>
                <a:outerShdw blurRad="38100" dist="38100" dir="2700000" algn="tl">
                  <a:srgbClr val="000000"/>
                </a:outerShdw>
              </a:effectLst>
            </a:endParaRP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1800" b="1" dirty="0" smtClean="0">
              <a:ln>
                <a:solidFill>
                  <a:srgbClr val="F2550E"/>
                </a:solidFill>
              </a:ln>
              <a:effectLst>
                <a:outerShdw blurRad="38100" dist="38100" dir="2700000" algn="tl">
                  <a:srgbClr val="000000"/>
                </a:outerShdw>
              </a:effectLst>
            </a:endParaRP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1800" b="1" dirty="0" smtClean="0">
              <a:ln>
                <a:solidFill>
                  <a:srgbClr val="F2550E"/>
                </a:solidFill>
              </a:ln>
              <a:effectLst>
                <a:outerShdw blurRad="38100" dist="38100" dir="2700000" algn="tl">
                  <a:srgbClr val="000000"/>
                </a:outerShdw>
              </a:effectLs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381000" y="-33754"/>
            <a:ext cx="8382000" cy="2124385"/>
          </a:xfrm>
          <a:ln/>
        </p:spPr>
        <p:txBody>
          <a:bodyPr wrap="square">
            <a:spAutoFit/>
          </a:bodyPr>
          <a:lstStyle/>
          <a:p>
            <a:pPr>
              <a:lnSpc>
                <a:spcPct val="100000"/>
              </a:lnSpc>
              <a:buClr>
                <a:srgbClr val="FFFFFF"/>
              </a:buClr>
              <a:buSz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solidFill>
                  <a:srgbClr val="F2550E"/>
                </a:solidFill>
              </a:rPr>
              <a:t>Fungi Breaking Down</a:t>
            </a:r>
            <a:br>
              <a:rPr lang="en-GB" dirty="0" smtClean="0">
                <a:solidFill>
                  <a:srgbClr val="F2550E"/>
                </a:solidFill>
              </a:rPr>
            </a:br>
            <a:r>
              <a:rPr lang="en-GB" dirty="0" smtClean="0">
                <a:solidFill>
                  <a:srgbClr val="F2550E"/>
                </a:solidFill>
              </a:rPr>
              <a:t>Used Tires, Concrete,</a:t>
            </a:r>
            <a:br>
              <a:rPr lang="en-GB" dirty="0" smtClean="0">
                <a:solidFill>
                  <a:srgbClr val="F2550E"/>
                </a:solidFill>
              </a:rPr>
            </a:br>
            <a:r>
              <a:rPr lang="en-GB" dirty="0" smtClean="0">
                <a:solidFill>
                  <a:srgbClr val="F2550E"/>
                </a:solidFill>
              </a:rPr>
              <a:t>&amp; Plastic!</a:t>
            </a:r>
            <a:endParaRPr lang="en-GB" dirty="0">
              <a:solidFill>
                <a:srgbClr val="F2550E"/>
              </a:solidFill>
            </a:endParaRPr>
          </a:p>
        </p:txBody>
      </p:sp>
      <p:sp>
        <p:nvSpPr>
          <p:cNvPr id="6" name="Rectangle 4"/>
          <p:cNvSpPr>
            <a:spLocks noChangeArrowheads="1"/>
          </p:cNvSpPr>
          <p:nvPr/>
        </p:nvSpPr>
        <p:spPr bwMode="auto">
          <a:xfrm>
            <a:off x="268287" y="2133600"/>
            <a:ext cx="8570913" cy="4191000"/>
          </a:xfrm>
          <a:prstGeom prst="rect">
            <a:avLst/>
          </a:prstGeom>
          <a:noFill/>
          <a:ln w="9525">
            <a:noFill/>
            <a:round/>
            <a:headEnd/>
            <a:tailEnd/>
          </a:ln>
          <a:effectLst/>
        </p:spPr>
        <p:txBody>
          <a:bodyPr lIns="92160" tIns="46080" rIns="92160" bIns="46080" anchor="ctr"/>
          <a:lstStyle/>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1800" b="1" dirty="0" err="1" smtClean="0">
                <a:ln>
                  <a:solidFill>
                    <a:srgbClr val="F2550E"/>
                  </a:solidFill>
                </a:ln>
                <a:effectLst>
                  <a:outerShdw blurRad="38100" dist="38100" dir="2700000" algn="tl">
                    <a:srgbClr val="000000"/>
                  </a:outerShdw>
                </a:effectLst>
              </a:rPr>
              <a:t>Bredberg</a:t>
            </a:r>
            <a:r>
              <a:rPr lang="en-GB" sz="1800" b="1" dirty="0" smtClean="0">
                <a:ln>
                  <a:solidFill>
                    <a:srgbClr val="F2550E"/>
                  </a:solidFill>
                </a:ln>
                <a:effectLst>
                  <a:outerShdw blurRad="38100" dist="38100" dir="2700000" algn="tl">
                    <a:srgbClr val="000000"/>
                  </a:outerShdw>
                </a:effectLst>
              </a:rPr>
              <a:t> et al. demonstrated </a:t>
            </a:r>
            <a:r>
              <a:rPr lang="en-GB" sz="1800" b="1" i="1" dirty="0" err="1" smtClean="0">
                <a:ln>
                  <a:solidFill>
                    <a:srgbClr val="F2550E"/>
                  </a:solidFill>
                </a:ln>
                <a:effectLst>
                  <a:outerShdw blurRad="38100" dist="38100" dir="2700000" algn="tl">
                    <a:srgbClr val="000000"/>
                  </a:outerShdw>
                </a:effectLst>
              </a:rPr>
              <a:t>Resinicium</a:t>
            </a:r>
            <a:r>
              <a:rPr lang="en-GB" sz="1800" b="1" i="1" dirty="0" smtClean="0">
                <a:ln>
                  <a:solidFill>
                    <a:srgbClr val="F2550E"/>
                  </a:solidFill>
                </a:ln>
                <a:effectLst>
                  <a:outerShdw blurRad="38100" dist="38100" dir="2700000" algn="tl">
                    <a:srgbClr val="000000"/>
                  </a:outerShdw>
                </a:effectLst>
              </a:rPr>
              <a:t> </a:t>
            </a:r>
            <a:r>
              <a:rPr lang="en-GB" sz="1800" b="1" i="1" dirty="0" err="1" smtClean="0">
                <a:ln>
                  <a:solidFill>
                    <a:srgbClr val="F2550E"/>
                  </a:solidFill>
                </a:ln>
                <a:effectLst>
                  <a:outerShdw blurRad="38100" dist="38100" dir="2700000" algn="tl">
                    <a:srgbClr val="000000"/>
                  </a:outerShdw>
                </a:effectLst>
              </a:rPr>
              <a:t>bicolor</a:t>
            </a:r>
            <a:r>
              <a:rPr lang="en-GB" sz="1800" b="1" i="1" dirty="0" smtClean="0">
                <a:ln>
                  <a:solidFill>
                    <a:srgbClr val="F2550E"/>
                  </a:solidFill>
                </a:ln>
                <a:effectLst>
                  <a:outerShdw blurRad="38100" dist="38100" dir="2700000" algn="tl">
                    <a:srgbClr val="000000"/>
                  </a:outerShdw>
                </a:effectLst>
              </a:rPr>
              <a:t> </a:t>
            </a:r>
            <a:r>
              <a:rPr lang="en-GB" sz="1800" b="1" dirty="0" smtClean="0">
                <a:ln>
                  <a:solidFill>
                    <a:srgbClr val="F2550E"/>
                  </a:solidFill>
                </a:ln>
                <a:effectLst>
                  <a:outerShdw blurRad="38100" dist="38100" dir="2700000" algn="tl">
                    <a:srgbClr val="000000"/>
                  </a:outerShdw>
                </a:effectLst>
              </a:rPr>
              <a:t>to be effective at detoxifying tire rubber prior to </a:t>
            </a:r>
            <a:r>
              <a:rPr lang="en-GB" sz="1800" b="1" dirty="0" err="1" smtClean="0">
                <a:ln>
                  <a:solidFill>
                    <a:srgbClr val="F2550E"/>
                  </a:solidFill>
                </a:ln>
                <a:effectLst>
                  <a:outerShdw blurRad="38100" dist="38100" dir="2700000" algn="tl">
                    <a:srgbClr val="000000"/>
                  </a:outerShdw>
                </a:effectLst>
              </a:rPr>
              <a:t>devulcanization</a:t>
            </a:r>
            <a:r>
              <a:rPr lang="en-GB" sz="1800" b="1" dirty="0" smtClean="0">
                <a:ln>
                  <a:solidFill>
                    <a:srgbClr val="F2550E"/>
                  </a:solidFill>
                </a:ln>
                <a:effectLst>
                  <a:outerShdw blurRad="38100" dist="38100" dir="2700000" algn="tl">
                    <a:srgbClr val="000000"/>
                  </a:outerShdw>
                </a:effectLst>
              </a:rPr>
              <a:t> (2002)</a:t>
            </a: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1800" b="1" dirty="0" smtClean="0">
              <a:ln>
                <a:solidFill>
                  <a:srgbClr val="F2550E"/>
                </a:solidFill>
              </a:ln>
              <a:effectLst>
                <a:outerShdw blurRad="38100" dist="38100" dir="2700000" algn="tl">
                  <a:srgbClr val="000000"/>
                </a:outerShdw>
              </a:effectLst>
            </a:endParaRP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1800" b="1" dirty="0" smtClean="0">
                <a:ln>
                  <a:solidFill>
                    <a:srgbClr val="F2550E"/>
                  </a:solidFill>
                </a:ln>
                <a:effectLst>
                  <a:outerShdw blurRad="38100" dist="38100" dir="2700000" algn="tl">
                    <a:srgbClr val="000000"/>
                  </a:outerShdw>
                </a:effectLst>
              </a:rPr>
              <a:t>Species of </a:t>
            </a:r>
            <a:r>
              <a:rPr lang="en-GB" sz="1800" b="1" i="1" dirty="0" err="1" smtClean="0">
                <a:ln>
                  <a:solidFill>
                    <a:srgbClr val="F2550E"/>
                  </a:solidFill>
                </a:ln>
                <a:effectLst>
                  <a:outerShdw blurRad="38100" dist="38100" dir="2700000" algn="tl">
                    <a:srgbClr val="000000"/>
                  </a:outerShdw>
                </a:effectLst>
              </a:rPr>
              <a:t>Fusarium</a:t>
            </a:r>
            <a:r>
              <a:rPr lang="en-GB" sz="1800" b="1" dirty="0" smtClean="0">
                <a:ln>
                  <a:solidFill>
                    <a:srgbClr val="F2550E"/>
                  </a:solidFill>
                </a:ln>
                <a:effectLst>
                  <a:outerShdw blurRad="38100" dist="38100" dir="2700000" algn="tl">
                    <a:srgbClr val="000000"/>
                  </a:outerShdw>
                </a:effectLst>
              </a:rPr>
              <a:t> contribute to loss of calcium and weight in concrete (</a:t>
            </a:r>
            <a:r>
              <a:rPr lang="en-GB" sz="1800" b="1" dirty="0" err="1" smtClean="0">
                <a:ln>
                  <a:solidFill>
                    <a:srgbClr val="F2550E"/>
                  </a:solidFill>
                </a:ln>
                <a:effectLst>
                  <a:outerShdw blurRad="38100" dist="38100" dir="2700000" algn="tl">
                    <a:srgbClr val="000000"/>
                  </a:outerShdw>
                </a:effectLst>
              </a:rPr>
              <a:t>Gu</a:t>
            </a:r>
            <a:r>
              <a:rPr lang="en-GB" sz="1800" b="1" dirty="0" smtClean="0">
                <a:ln>
                  <a:solidFill>
                    <a:srgbClr val="F2550E"/>
                  </a:solidFill>
                </a:ln>
                <a:effectLst>
                  <a:outerShdw blurRad="38100" dist="38100" dir="2700000" algn="tl">
                    <a:srgbClr val="000000"/>
                  </a:outerShdw>
                </a:effectLst>
              </a:rPr>
              <a:t> et al., 1998) and loss of concrete bonding strength has been attributed to acids produced by </a:t>
            </a:r>
            <a:r>
              <a:rPr lang="en-GB" sz="1800" b="1" i="1" dirty="0" err="1" smtClean="0">
                <a:ln>
                  <a:solidFill>
                    <a:srgbClr val="F2550E"/>
                  </a:solidFill>
                </a:ln>
                <a:effectLst>
                  <a:outerShdw blurRad="38100" dist="38100" dir="2700000" algn="tl">
                    <a:srgbClr val="000000"/>
                  </a:outerShdw>
                </a:effectLst>
              </a:rPr>
              <a:t>Aspergilis</a:t>
            </a:r>
            <a:r>
              <a:rPr lang="en-GB" sz="1800" b="1" i="1" dirty="0" smtClean="0">
                <a:ln>
                  <a:solidFill>
                    <a:srgbClr val="F2550E"/>
                  </a:solidFill>
                </a:ln>
                <a:effectLst>
                  <a:outerShdw blurRad="38100" dist="38100" dir="2700000" algn="tl">
                    <a:srgbClr val="000000"/>
                  </a:outerShdw>
                </a:effectLst>
              </a:rPr>
              <a:t> </a:t>
            </a:r>
            <a:r>
              <a:rPr lang="en-GB" sz="1800" b="1" i="1" dirty="0" err="1" smtClean="0">
                <a:ln>
                  <a:solidFill>
                    <a:srgbClr val="F2550E"/>
                  </a:solidFill>
                </a:ln>
                <a:effectLst>
                  <a:outerShdw blurRad="38100" dist="38100" dir="2700000" algn="tl">
                    <a:srgbClr val="000000"/>
                  </a:outerShdw>
                </a:effectLst>
              </a:rPr>
              <a:t>niger</a:t>
            </a:r>
            <a:r>
              <a:rPr lang="en-GB" sz="1800" b="1" i="1" dirty="0" smtClean="0">
                <a:ln>
                  <a:solidFill>
                    <a:srgbClr val="F2550E"/>
                  </a:solidFill>
                </a:ln>
                <a:effectLst>
                  <a:outerShdw blurRad="38100" dist="38100" dir="2700000" algn="tl">
                    <a:srgbClr val="000000"/>
                  </a:outerShdw>
                </a:effectLst>
              </a:rPr>
              <a:t> </a:t>
            </a:r>
            <a:r>
              <a:rPr lang="en-GB" sz="1800" b="1" dirty="0" smtClean="0">
                <a:ln>
                  <a:solidFill>
                    <a:srgbClr val="F2550E"/>
                  </a:solidFill>
                </a:ln>
                <a:effectLst>
                  <a:outerShdw blurRad="38100" dist="38100" dir="2700000" algn="tl">
                    <a:srgbClr val="000000"/>
                  </a:outerShdw>
                </a:effectLst>
              </a:rPr>
              <a:t>and </a:t>
            </a:r>
            <a:r>
              <a:rPr lang="en-GB" sz="1800" b="1" i="1" dirty="0" smtClean="0">
                <a:ln>
                  <a:solidFill>
                    <a:srgbClr val="F2550E"/>
                  </a:solidFill>
                </a:ln>
                <a:effectLst>
                  <a:outerShdw blurRad="38100" dist="38100" dir="2700000" algn="tl">
                    <a:srgbClr val="000000"/>
                  </a:outerShdw>
                </a:effectLst>
              </a:rPr>
              <a:t>Mycelia </a:t>
            </a:r>
            <a:r>
              <a:rPr lang="en-GB" sz="1800" b="1" i="1" dirty="0" err="1" smtClean="0">
                <a:ln>
                  <a:solidFill>
                    <a:srgbClr val="F2550E"/>
                  </a:solidFill>
                </a:ln>
                <a:effectLst>
                  <a:outerShdw blurRad="38100" dist="38100" dir="2700000" algn="tl">
                    <a:srgbClr val="000000"/>
                  </a:outerShdw>
                </a:effectLst>
              </a:rPr>
              <a:t>sterilia</a:t>
            </a:r>
            <a:r>
              <a:rPr lang="en-GB" sz="1800" b="1" i="1" dirty="0" smtClean="0">
                <a:ln>
                  <a:solidFill>
                    <a:srgbClr val="F2550E"/>
                  </a:solidFill>
                </a:ln>
                <a:effectLst>
                  <a:outerShdw blurRad="38100" dist="38100" dir="2700000" algn="tl">
                    <a:srgbClr val="000000"/>
                  </a:outerShdw>
                </a:effectLst>
              </a:rPr>
              <a:t> </a:t>
            </a:r>
            <a:r>
              <a:rPr lang="en-GB" sz="1800" b="1" dirty="0" smtClean="0">
                <a:ln>
                  <a:solidFill>
                    <a:srgbClr val="F2550E"/>
                  </a:solidFill>
                </a:ln>
                <a:effectLst>
                  <a:outerShdw blurRad="38100" dist="38100" dir="2700000" algn="tl">
                    <a:srgbClr val="000000"/>
                  </a:outerShdw>
                </a:effectLst>
              </a:rPr>
              <a:t>(</a:t>
            </a:r>
            <a:r>
              <a:rPr lang="en-GB" sz="1800" b="1" dirty="0" err="1" smtClean="0">
                <a:ln>
                  <a:solidFill>
                    <a:srgbClr val="F2550E"/>
                  </a:solidFill>
                </a:ln>
                <a:effectLst>
                  <a:outerShdw blurRad="38100" dist="38100" dir="2700000" algn="tl">
                    <a:srgbClr val="000000"/>
                  </a:outerShdw>
                </a:effectLst>
              </a:rPr>
              <a:t>Perfettini</a:t>
            </a:r>
            <a:r>
              <a:rPr lang="en-GB" sz="1800" b="1" dirty="0" smtClean="0">
                <a:ln>
                  <a:solidFill>
                    <a:srgbClr val="F2550E"/>
                  </a:solidFill>
                </a:ln>
                <a:effectLst>
                  <a:outerShdw blurRad="38100" dist="38100" dir="2700000" algn="tl">
                    <a:srgbClr val="000000"/>
                  </a:outerShdw>
                </a:effectLst>
              </a:rPr>
              <a:t> et al., 1991)</a:t>
            </a: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1800" b="1" dirty="0" smtClean="0">
              <a:ln>
                <a:solidFill>
                  <a:srgbClr val="F2550E"/>
                </a:solidFill>
              </a:ln>
              <a:effectLst>
                <a:outerShdw blurRad="38100" dist="38100" dir="2700000" algn="tl">
                  <a:srgbClr val="000000"/>
                </a:outerShdw>
              </a:effectLst>
            </a:endParaRP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1800" b="1" dirty="0" err="1" smtClean="0">
                <a:ln>
                  <a:solidFill>
                    <a:srgbClr val="F2550E"/>
                  </a:solidFill>
                </a:ln>
                <a:effectLst>
                  <a:outerShdw blurRad="38100" dist="38100" dir="2700000" algn="tl">
                    <a:srgbClr val="000000"/>
                  </a:outerShdw>
                </a:effectLst>
              </a:rPr>
              <a:t>Gusse</a:t>
            </a:r>
            <a:r>
              <a:rPr lang="en-GB" sz="1800" b="1" dirty="0" smtClean="0">
                <a:ln>
                  <a:solidFill>
                    <a:srgbClr val="F2550E"/>
                  </a:solidFill>
                </a:ln>
                <a:effectLst>
                  <a:outerShdw blurRad="38100" dist="38100" dir="2700000" algn="tl">
                    <a:srgbClr val="000000"/>
                  </a:outerShdw>
                </a:effectLst>
              </a:rPr>
              <a:t> et al. (2006) demonstrated the ability of </a:t>
            </a:r>
            <a:r>
              <a:rPr lang="en-GB" sz="1800" b="1" dirty="0" err="1" smtClean="0">
                <a:ln>
                  <a:solidFill>
                    <a:srgbClr val="F2550E"/>
                  </a:solidFill>
                </a:ln>
                <a:effectLst>
                  <a:outerShdw blurRad="38100" dist="38100" dir="2700000" algn="tl">
                    <a:srgbClr val="000000"/>
                  </a:outerShdw>
                </a:effectLst>
              </a:rPr>
              <a:t>Phanerochaete</a:t>
            </a:r>
            <a:r>
              <a:rPr lang="en-GB" sz="1800" b="1" dirty="0" smtClean="0">
                <a:ln>
                  <a:solidFill>
                    <a:srgbClr val="F2550E"/>
                  </a:solidFill>
                </a:ln>
                <a:effectLst>
                  <a:outerShdw blurRad="38100" dist="38100" dir="2700000" algn="tl">
                    <a:srgbClr val="000000"/>
                  </a:outerShdw>
                </a:effectLst>
              </a:rPr>
              <a:t> </a:t>
            </a:r>
            <a:r>
              <a:rPr lang="en-GB" sz="1800" b="1" dirty="0" err="1" smtClean="0">
                <a:ln>
                  <a:solidFill>
                    <a:srgbClr val="F2550E"/>
                  </a:solidFill>
                </a:ln>
                <a:effectLst>
                  <a:outerShdw blurRad="38100" dist="38100" dir="2700000" algn="tl">
                    <a:srgbClr val="000000"/>
                  </a:outerShdw>
                </a:effectLst>
              </a:rPr>
              <a:t>chrysosporium</a:t>
            </a:r>
            <a:r>
              <a:rPr lang="en-GB" sz="1800" b="1" dirty="0" smtClean="0">
                <a:ln>
                  <a:solidFill>
                    <a:srgbClr val="F2550E"/>
                  </a:solidFill>
                </a:ln>
                <a:effectLst>
                  <a:outerShdw blurRad="38100" dist="38100" dir="2700000" algn="tl">
                    <a:srgbClr val="000000"/>
                  </a:outerShdw>
                </a:effectLst>
              </a:rPr>
              <a:t> to degrade </a:t>
            </a:r>
            <a:r>
              <a:rPr lang="en-GB" sz="1800" b="1" dirty="0" err="1" smtClean="0">
                <a:ln>
                  <a:solidFill>
                    <a:srgbClr val="F2550E"/>
                  </a:solidFill>
                </a:ln>
                <a:effectLst>
                  <a:outerShdw blurRad="38100" dist="38100" dir="2700000" algn="tl">
                    <a:srgbClr val="000000"/>
                  </a:outerShdw>
                </a:effectLst>
              </a:rPr>
              <a:t>phenolic</a:t>
            </a:r>
            <a:r>
              <a:rPr lang="en-GB" sz="1800" b="1" dirty="0" smtClean="0">
                <a:ln>
                  <a:solidFill>
                    <a:srgbClr val="F2550E"/>
                  </a:solidFill>
                </a:ln>
                <a:effectLst>
                  <a:outerShdw blurRad="38100" dist="38100" dir="2700000" algn="tl">
                    <a:srgbClr val="000000"/>
                  </a:outerShdw>
                </a:effectLst>
              </a:rPr>
              <a:t> resin polymers (a common industrial polymer used in plywood, particle board and Formica counter tops and many other products)</a:t>
            </a: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1800" b="1" dirty="0" smtClean="0">
              <a:ln>
                <a:solidFill>
                  <a:srgbClr val="F2550E"/>
                </a:solidFill>
              </a:ln>
              <a:effectLst>
                <a:outerShdw blurRad="38100" dist="38100" dir="2700000" algn="tl">
                  <a:srgbClr val="000000"/>
                </a:outerShdw>
              </a:effectLst>
            </a:endParaRP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1800" b="1" dirty="0" smtClean="0">
              <a:ln>
                <a:solidFill>
                  <a:srgbClr val="F2550E"/>
                </a:solidFill>
              </a:ln>
              <a:effectLst>
                <a:outerShdw blurRad="38100" dist="38100" dir="2700000" algn="tl">
                  <a:srgbClr val="000000"/>
                </a:outerShdw>
              </a:effectLs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p:cNvPicPr>
            <a:picLocks noChangeAspect="1" noChangeArrowheads="1"/>
          </p:cNvPicPr>
          <p:nvPr/>
        </p:nvPicPr>
        <p:blipFill>
          <a:blip r:embed="rId3" cstate="print"/>
          <a:srcRect/>
          <a:stretch>
            <a:fillRect/>
          </a:stretch>
        </p:blipFill>
        <p:spPr bwMode="auto">
          <a:xfrm>
            <a:off x="0" y="3581400"/>
            <a:ext cx="4368800" cy="3276600"/>
          </a:xfrm>
          <a:prstGeom prst="rect">
            <a:avLst/>
          </a:prstGeom>
          <a:noFill/>
          <a:ln w="9525">
            <a:noFill/>
            <a:miter lim="800000"/>
            <a:headEnd/>
            <a:tailEnd/>
          </a:ln>
          <a:effectLst/>
        </p:spPr>
      </p:pic>
      <p:sp>
        <p:nvSpPr>
          <p:cNvPr id="9217" name="Rectangle 1"/>
          <p:cNvSpPr>
            <a:spLocks noGrp="1" noChangeArrowheads="1"/>
          </p:cNvSpPr>
          <p:nvPr>
            <p:ph type="title"/>
          </p:nvPr>
        </p:nvSpPr>
        <p:spPr>
          <a:xfrm>
            <a:off x="685800" y="304800"/>
            <a:ext cx="7772400" cy="770168"/>
          </a:xfrm>
          <a:ln/>
        </p:spPr>
        <p:txBody>
          <a:bodyPr>
            <a:spAutoFit/>
          </a:bodyPr>
          <a:lstStyle/>
          <a:p>
            <a:pPr>
              <a:lnSpc>
                <a:spcPct val="100000"/>
              </a:lnSpc>
              <a:buClr>
                <a:srgbClr val="FFFFFF"/>
              </a:buClr>
              <a:buSzTx/>
              <a:buFont typeface="Tahoma" pitchFamily="34" charset="0"/>
              <a:buChar char=" "/>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solidFill>
                  <a:srgbClr val="F2550E"/>
                </a:solidFill>
              </a:rPr>
              <a:t>Contaminated Water</a:t>
            </a:r>
          </a:p>
        </p:txBody>
      </p:sp>
      <p:sp>
        <p:nvSpPr>
          <p:cNvPr id="7" name="Rectangle 4"/>
          <p:cNvSpPr>
            <a:spLocks noChangeArrowheads="1"/>
          </p:cNvSpPr>
          <p:nvPr/>
        </p:nvSpPr>
        <p:spPr bwMode="auto">
          <a:xfrm>
            <a:off x="533400" y="1066800"/>
            <a:ext cx="8534400" cy="4495800"/>
          </a:xfrm>
          <a:prstGeom prst="rect">
            <a:avLst/>
          </a:prstGeom>
          <a:noFill/>
          <a:ln w="9525">
            <a:noFill/>
            <a:round/>
            <a:headEnd/>
            <a:tailEnd/>
          </a:ln>
          <a:effectLst/>
        </p:spPr>
        <p:txBody>
          <a:bodyPr lIns="92160" tIns="46080" rIns="92160" bIns="46080" anchor="ctr"/>
          <a:lstStyle/>
          <a:p>
            <a:pPr algn="r">
              <a:lnSpc>
                <a:spcPct val="100000"/>
              </a:lnSpc>
              <a:buClr>
                <a:srgbClr val="FFCC66"/>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ln>
                  <a:solidFill>
                    <a:srgbClr val="F2550E"/>
                  </a:solidFill>
                </a:ln>
                <a:effectLst>
                  <a:outerShdw blurRad="38100" dist="38100" dir="2700000" algn="tl">
                    <a:srgbClr val="000000"/>
                  </a:outerShdw>
                </a:effectLst>
                <a:latin typeface="+mn-lt"/>
              </a:rPr>
              <a:t>Benefits of using </a:t>
            </a:r>
            <a:r>
              <a:rPr lang="en-GB" dirty="0">
                <a:ln>
                  <a:solidFill>
                    <a:srgbClr val="F2550E"/>
                  </a:solidFill>
                </a:ln>
                <a:effectLst>
                  <a:outerShdw blurRad="38100" dist="38100" dir="2700000" algn="tl">
                    <a:srgbClr val="000000"/>
                  </a:outerShdw>
                </a:effectLst>
                <a:latin typeface="+mn-lt"/>
              </a:rPr>
              <a:t>f</a:t>
            </a:r>
            <a:r>
              <a:rPr lang="en-GB" dirty="0" smtClean="0">
                <a:ln>
                  <a:solidFill>
                    <a:srgbClr val="F2550E"/>
                  </a:solidFill>
                </a:ln>
                <a:effectLst>
                  <a:outerShdw blurRad="38100" dist="38100" dir="2700000" algn="tl">
                    <a:srgbClr val="000000"/>
                  </a:outerShdw>
                </a:effectLst>
                <a:latin typeface="+mn-lt"/>
              </a:rPr>
              <a:t>ungi</a:t>
            </a:r>
          </a:p>
          <a:p>
            <a:pPr algn="r">
              <a:lnSpc>
                <a:spcPct val="100000"/>
              </a:lnSpc>
              <a:buClr>
                <a:srgbClr val="FFCC66"/>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ln>
                  <a:solidFill>
                    <a:srgbClr val="F2550E"/>
                  </a:solidFill>
                </a:ln>
                <a:effectLst>
                  <a:outerShdw blurRad="38100" dist="38100" dir="2700000" algn="tl">
                    <a:srgbClr val="000000"/>
                  </a:outerShdw>
                </a:effectLst>
                <a:latin typeface="+mn-lt"/>
              </a:rPr>
              <a:t>	</a:t>
            </a:r>
            <a:r>
              <a:rPr lang="en-GB" dirty="0" smtClean="0">
                <a:ln>
                  <a:solidFill>
                    <a:srgbClr val="F2550E"/>
                  </a:solidFill>
                </a:ln>
                <a:effectLst>
                  <a:outerShdw blurRad="38100" dist="38100" dir="2700000" algn="tl">
                    <a:srgbClr val="000000"/>
                  </a:outerShdw>
                </a:effectLst>
                <a:latin typeface="+mn-lt"/>
              </a:rPr>
              <a:t>Many pollutants can be rapidly broken down by fungi</a:t>
            </a:r>
          </a:p>
          <a:p>
            <a:pPr algn="r">
              <a:lnSpc>
                <a:spcPct val="100000"/>
              </a:lnSpc>
              <a:buClr>
                <a:srgbClr val="FFCC66"/>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err="1" smtClean="0">
                <a:ln>
                  <a:solidFill>
                    <a:srgbClr val="F2550E"/>
                  </a:solidFill>
                </a:ln>
                <a:effectLst>
                  <a:outerShdw blurRad="38100" dist="38100" dir="2700000" algn="tl">
                    <a:srgbClr val="000000"/>
                  </a:outerShdw>
                </a:effectLst>
                <a:latin typeface="+mn-lt"/>
              </a:rPr>
              <a:t>Biosorption</a:t>
            </a:r>
            <a:r>
              <a:rPr lang="en-GB" dirty="0" smtClean="0">
                <a:ln>
                  <a:solidFill>
                    <a:srgbClr val="F2550E"/>
                  </a:solidFill>
                </a:ln>
                <a:effectLst>
                  <a:outerShdw blurRad="38100" dist="38100" dir="2700000" algn="tl">
                    <a:srgbClr val="000000"/>
                  </a:outerShdw>
                </a:effectLst>
                <a:latin typeface="+mn-lt"/>
              </a:rPr>
              <a:t> capabilities for heavy metals</a:t>
            </a:r>
          </a:p>
          <a:p>
            <a:pPr algn="r">
              <a:lnSpc>
                <a:spcPct val="100000"/>
              </a:lnSpc>
              <a:buClr>
                <a:srgbClr val="FFCC66"/>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dirty="0">
              <a:ln>
                <a:solidFill>
                  <a:srgbClr val="F2550E"/>
                </a:solidFill>
              </a:ln>
              <a:effectLst>
                <a:outerShdw blurRad="38100" dist="38100" dir="2700000" algn="tl">
                  <a:srgbClr val="000000"/>
                </a:outerShdw>
              </a:effectLst>
              <a:latin typeface="+mn-lt"/>
            </a:endParaRPr>
          </a:p>
          <a:p>
            <a:pPr algn="r">
              <a:lnSpc>
                <a:spcPct val="100000"/>
              </a:lnSpc>
              <a:buClr>
                <a:srgbClr val="FFCC66"/>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ln>
                  <a:solidFill>
                    <a:srgbClr val="F2550E"/>
                  </a:solidFill>
                </a:ln>
                <a:effectLst>
                  <a:outerShdw blurRad="38100" dist="38100" dir="2700000" algn="tl">
                    <a:srgbClr val="000000"/>
                  </a:outerShdw>
                </a:effectLst>
                <a:latin typeface="+mn-lt"/>
              </a:rPr>
              <a:t>Concerns to consider if using fungi</a:t>
            </a:r>
          </a:p>
          <a:p>
            <a:pPr algn="r">
              <a:lnSpc>
                <a:spcPct val="100000"/>
              </a:lnSpc>
              <a:buClr>
                <a:srgbClr val="FFCC66"/>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ln>
                  <a:solidFill>
                    <a:srgbClr val="F2550E"/>
                  </a:solidFill>
                </a:ln>
                <a:effectLst>
                  <a:outerShdw blurRad="38100" dist="38100" dir="2700000" algn="tl">
                    <a:srgbClr val="000000"/>
                  </a:outerShdw>
                </a:effectLst>
                <a:latin typeface="+mn-lt"/>
              </a:rPr>
              <a:t>Volume of water creating saturated conditions</a:t>
            </a:r>
          </a:p>
          <a:p>
            <a:pPr algn="r">
              <a:lnSpc>
                <a:spcPct val="100000"/>
              </a:lnSpc>
              <a:buClr>
                <a:srgbClr val="FFCC66"/>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ln>
                  <a:solidFill>
                    <a:srgbClr val="F2550E"/>
                  </a:solidFill>
                </a:ln>
                <a:effectLst>
                  <a:outerShdw blurRad="38100" dist="38100" dir="2700000" algn="tl">
                    <a:srgbClr val="000000"/>
                  </a:outerShdw>
                </a:effectLst>
                <a:latin typeface="+mn-lt"/>
              </a:rPr>
              <a:t>without effective aeration</a:t>
            </a:r>
          </a:p>
          <a:p>
            <a:pPr algn="r">
              <a:lnSpc>
                <a:spcPct val="100000"/>
              </a:lnSpc>
              <a:buClr>
                <a:srgbClr val="FFCC66"/>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dirty="0">
              <a:ln>
                <a:solidFill>
                  <a:srgbClr val="F2550E"/>
                </a:solidFill>
              </a:ln>
              <a:effectLst>
                <a:outerShdw blurRad="38100" dist="38100" dir="2700000" algn="tl">
                  <a:srgbClr val="000000"/>
                </a:outerShdw>
              </a:effectLst>
              <a:latin typeface="+mn-lt"/>
            </a:endParaRPr>
          </a:p>
          <a:p>
            <a:pPr algn="r">
              <a:lnSpc>
                <a:spcPct val="100000"/>
              </a:lnSpc>
              <a:buClr>
                <a:srgbClr val="FFCC66"/>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ln>
                  <a:solidFill>
                    <a:srgbClr val="F2550E"/>
                  </a:solidFill>
                </a:ln>
                <a:effectLst>
                  <a:outerShdw blurRad="38100" dist="38100" dir="2700000" algn="tl">
                    <a:srgbClr val="000000"/>
                  </a:outerShdw>
                </a:effectLst>
                <a:latin typeface="+mn-lt"/>
              </a:rPr>
              <a:t>High loading rates of:</a:t>
            </a:r>
          </a:p>
          <a:p>
            <a:pPr algn="r">
              <a:lnSpc>
                <a:spcPct val="100000"/>
              </a:lnSpc>
              <a:buClr>
                <a:srgbClr val="FFCC66"/>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ln>
                  <a:solidFill>
                    <a:srgbClr val="F2550E"/>
                  </a:solidFill>
                </a:ln>
                <a:effectLst>
                  <a:outerShdw blurRad="38100" dist="38100" dir="2700000" algn="tl">
                    <a:srgbClr val="000000"/>
                  </a:outerShdw>
                </a:effectLst>
                <a:latin typeface="+mn-lt"/>
              </a:rPr>
              <a:t> biological contaminants</a:t>
            </a:r>
          </a:p>
          <a:p>
            <a:pPr algn="r">
              <a:lnSpc>
                <a:spcPct val="100000"/>
              </a:lnSpc>
              <a:buClr>
                <a:srgbClr val="FFCC66"/>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ln>
                  <a:solidFill>
                    <a:srgbClr val="F2550E"/>
                  </a:solidFill>
                </a:ln>
                <a:effectLst>
                  <a:outerShdw blurRad="38100" dist="38100" dir="2700000" algn="tl">
                    <a:srgbClr val="000000"/>
                  </a:outerShdw>
                </a:effectLst>
                <a:latin typeface="+mn-lt"/>
              </a:rPr>
              <a:t>o</a:t>
            </a:r>
            <a:r>
              <a:rPr lang="en-GB" dirty="0" smtClean="0">
                <a:ln>
                  <a:solidFill>
                    <a:srgbClr val="F2550E"/>
                  </a:solidFill>
                </a:ln>
                <a:effectLst>
                  <a:outerShdw blurRad="38100" dist="38100" dir="2700000" algn="tl">
                    <a:srgbClr val="000000"/>
                  </a:outerShdw>
                </a:effectLst>
                <a:latin typeface="+mn-lt"/>
              </a:rPr>
              <a:t>r</a:t>
            </a:r>
          </a:p>
          <a:p>
            <a:pPr algn="r">
              <a:lnSpc>
                <a:spcPct val="100000"/>
              </a:lnSpc>
              <a:buClr>
                <a:srgbClr val="FFCC66"/>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ln>
                  <a:solidFill>
                    <a:srgbClr val="F2550E"/>
                  </a:solidFill>
                </a:ln>
                <a:effectLst>
                  <a:outerShdw blurRad="38100" dist="38100" dir="2700000" algn="tl">
                    <a:srgbClr val="000000"/>
                  </a:outerShdw>
                </a:effectLst>
                <a:latin typeface="+mn-lt"/>
              </a:rPr>
              <a:t>nitrogen</a:t>
            </a:r>
            <a:endParaRPr lang="en-GB" dirty="0">
              <a:ln>
                <a:solidFill>
                  <a:srgbClr val="F2550E"/>
                </a:solidFill>
              </a:ln>
              <a:effectLst>
                <a:outerShdw blurRad="38100" dist="38100" dir="2700000" algn="tl">
                  <a:srgbClr val="000000"/>
                </a:outerShdw>
              </a:effectLst>
              <a:latin typeface="+mn-l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685800" y="304800"/>
            <a:ext cx="7772400" cy="770168"/>
          </a:xfrm>
          <a:ln/>
        </p:spPr>
        <p:txBody>
          <a:bodyPr>
            <a:spAutoFit/>
          </a:bodyPr>
          <a:lstStyle/>
          <a:p>
            <a:pPr>
              <a:lnSpc>
                <a:spcPct val="100000"/>
              </a:lnSpc>
              <a:buClr>
                <a:srgbClr val="FFFFFF"/>
              </a:buClr>
              <a:buSzTx/>
              <a:buFont typeface="Tahoma" pitchFamily="34" charset="0"/>
              <a:buChar char=" "/>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solidFill>
                  <a:srgbClr val="F2550E"/>
                </a:solidFill>
              </a:rPr>
              <a:t>Some Common Methods</a:t>
            </a:r>
          </a:p>
        </p:txBody>
      </p:sp>
      <p:sp>
        <p:nvSpPr>
          <p:cNvPr id="7" name="Content Placeholder 6"/>
          <p:cNvSpPr>
            <a:spLocks noGrp="1"/>
          </p:cNvSpPr>
          <p:nvPr>
            <p:ph sz="half" idx="1"/>
          </p:nvPr>
        </p:nvSpPr>
        <p:spPr>
          <a:xfrm>
            <a:off x="685800" y="1371600"/>
            <a:ext cx="7620000" cy="4722813"/>
          </a:xfrm>
        </p:spPr>
        <p:txBody>
          <a:bodyPr/>
          <a:lstStyle/>
          <a:p>
            <a:pPr marL="0" indent="0">
              <a:lnSpc>
                <a:spcPct val="100000"/>
              </a:lnSpc>
              <a:spcBef>
                <a:spcPts val="700"/>
              </a:spcBef>
              <a:buClr>
                <a:srgbClr val="FFFFFF"/>
              </a:buClr>
              <a:buSzTx/>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400" dirty="0" smtClean="0">
                <a:ln>
                  <a:solidFill>
                    <a:srgbClr val="F2550E"/>
                  </a:solidFill>
                </a:ln>
              </a:rPr>
              <a:t>Flow through outdoor beds composed of wood chips, etc </a:t>
            </a:r>
          </a:p>
          <a:p>
            <a:pPr marL="0" indent="0">
              <a:lnSpc>
                <a:spcPct val="100000"/>
              </a:lnSpc>
              <a:spcBef>
                <a:spcPts val="700"/>
              </a:spcBef>
              <a:buClr>
                <a:srgbClr val="FFFFFF"/>
              </a:buClr>
              <a:buSzTx/>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400" dirty="0" smtClean="0">
                <a:ln>
                  <a:solidFill>
                    <a:srgbClr val="F2550E"/>
                  </a:solidFill>
                </a:ln>
              </a:rPr>
              <a:t>Stirred tank bioreactors</a:t>
            </a:r>
          </a:p>
          <a:p>
            <a:pPr marL="0" indent="0">
              <a:lnSpc>
                <a:spcPct val="100000"/>
              </a:lnSpc>
              <a:spcBef>
                <a:spcPts val="700"/>
              </a:spcBef>
              <a:buClr>
                <a:srgbClr val="FFFFFF"/>
              </a:buClr>
              <a:buSzTx/>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400" dirty="0" smtClean="0">
                <a:ln>
                  <a:solidFill>
                    <a:srgbClr val="F2550E"/>
                  </a:solidFill>
                </a:ln>
              </a:rPr>
              <a:t>Membrane bioreactors (MBRs)</a:t>
            </a:r>
          </a:p>
          <a:p>
            <a:pPr marL="0" indent="0">
              <a:lnSpc>
                <a:spcPct val="100000"/>
              </a:lnSpc>
              <a:spcBef>
                <a:spcPts val="700"/>
              </a:spcBef>
              <a:buClr>
                <a:srgbClr val="FFFFFF"/>
              </a:buClr>
              <a:buSzTx/>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2400" dirty="0" smtClean="0">
              <a:ln>
                <a:solidFill>
                  <a:srgbClr val="F2550E"/>
                </a:solidFill>
              </a:ln>
            </a:endParaRPr>
          </a:p>
          <a:p>
            <a:pPr marL="0" indent="0">
              <a:lnSpc>
                <a:spcPct val="100000"/>
              </a:lnSpc>
              <a:spcBef>
                <a:spcPts val="700"/>
              </a:spcBef>
              <a:buClr>
                <a:srgbClr val="FFFFFF"/>
              </a:buClr>
              <a:buSzTx/>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400" dirty="0" smtClean="0">
                <a:ln>
                  <a:solidFill>
                    <a:srgbClr val="F2550E"/>
                  </a:solidFill>
                </a:ln>
              </a:rPr>
              <a:t>“Successful use depends on a comprehensive knowledge of fungal physiology, biochemistry, </a:t>
            </a:r>
            <a:r>
              <a:rPr lang="en-GB" sz="2400" dirty="0" err="1" smtClean="0">
                <a:ln>
                  <a:solidFill>
                    <a:srgbClr val="F2550E"/>
                  </a:solidFill>
                </a:ln>
              </a:rPr>
              <a:t>enzymology</a:t>
            </a:r>
            <a:r>
              <a:rPr lang="en-GB" sz="2400" dirty="0" smtClean="0">
                <a:ln>
                  <a:solidFill>
                    <a:srgbClr val="F2550E"/>
                  </a:solidFill>
                </a:ln>
              </a:rPr>
              <a:t>, ecology, genetics, molecular biology, engineering, and several related disciplines. The field conditions and factors that induce fungal biodegradation are taken into consideration before the final design.” (Singh, 2006)</a:t>
            </a:r>
          </a:p>
          <a:p>
            <a:endParaRPr lang="en-US" sz="24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cstate="print"/>
          <a:srcRect/>
          <a:stretch>
            <a:fillRect/>
          </a:stretch>
        </p:blipFill>
        <p:spPr bwMode="auto">
          <a:xfrm>
            <a:off x="5643563" y="1598613"/>
            <a:ext cx="2743200" cy="3657600"/>
          </a:xfrm>
          <a:prstGeom prst="rect">
            <a:avLst/>
          </a:prstGeom>
          <a:noFill/>
          <a:ln w="9525">
            <a:noFill/>
            <a:round/>
            <a:headEnd/>
            <a:tailEnd/>
          </a:ln>
          <a:effectLst/>
        </p:spPr>
      </p:pic>
      <p:pic>
        <p:nvPicPr>
          <p:cNvPr id="5122" name="Picture 2"/>
          <p:cNvPicPr>
            <a:picLocks noChangeAspect="1" noChangeArrowheads="1"/>
          </p:cNvPicPr>
          <p:nvPr/>
        </p:nvPicPr>
        <p:blipFill>
          <a:blip r:embed="rId4" cstate="print"/>
          <a:srcRect/>
          <a:stretch>
            <a:fillRect/>
          </a:stretch>
        </p:blipFill>
        <p:spPr bwMode="auto">
          <a:xfrm>
            <a:off x="457200" y="1598613"/>
            <a:ext cx="2743200" cy="3657600"/>
          </a:xfrm>
          <a:prstGeom prst="rect">
            <a:avLst/>
          </a:prstGeom>
          <a:noFill/>
          <a:ln w="9525">
            <a:noFill/>
            <a:round/>
            <a:headEnd/>
            <a:tailEnd/>
          </a:ln>
          <a:effectLst/>
        </p:spPr>
      </p:pic>
      <p:pic>
        <p:nvPicPr>
          <p:cNvPr id="5123" name="Picture 3"/>
          <p:cNvPicPr>
            <a:picLocks noChangeAspect="1" noChangeArrowheads="1"/>
          </p:cNvPicPr>
          <p:nvPr/>
        </p:nvPicPr>
        <p:blipFill>
          <a:blip r:embed="rId5" cstate="print"/>
          <a:srcRect/>
          <a:stretch>
            <a:fillRect/>
          </a:stretch>
        </p:blipFill>
        <p:spPr bwMode="auto">
          <a:xfrm>
            <a:off x="3163888" y="1595438"/>
            <a:ext cx="2514600" cy="3662362"/>
          </a:xfrm>
          <a:prstGeom prst="rect">
            <a:avLst/>
          </a:prstGeom>
          <a:noFill/>
          <a:ln w="9525">
            <a:noFill/>
            <a:round/>
            <a:headEnd/>
            <a:tailEnd/>
          </a:ln>
          <a:effectLst/>
        </p:spPr>
      </p:pic>
      <p:sp>
        <p:nvSpPr>
          <p:cNvPr id="5124" name="Text Box 4"/>
          <p:cNvSpPr txBox="1">
            <a:spLocks noChangeArrowheads="1"/>
          </p:cNvSpPr>
          <p:nvPr/>
        </p:nvSpPr>
        <p:spPr bwMode="auto">
          <a:xfrm>
            <a:off x="228600" y="986288"/>
            <a:ext cx="8382000" cy="537712"/>
          </a:xfrm>
          <a:prstGeom prst="rect">
            <a:avLst/>
          </a:prstGeom>
          <a:noFill/>
          <a:ln w="9525">
            <a:noFill/>
            <a:round/>
            <a:headEnd/>
            <a:tailEnd/>
          </a:ln>
          <a:effectLst/>
        </p:spPr>
        <p:txBody>
          <a:bodyPr wrap="square" lIns="90000" tIns="46800" rIns="90000" bIns="46800">
            <a:spAutoFit/>
          </a:bodyPr>
          <a:lstStyle/>
          <a:p>
            <a:pPr>
              <a:lnSpc>
                <a:spcPct val="90000"/>
              </a:lnSpc>
              <a:spcBef>
                <a:spcPts val="700"/>
              </a:spcBef>
              <a:buSzTx/>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3200" dirty="0" err="1" smtClean="0">
                <a:solidFill>
                  <a:srgbClr val="F2550E"/>
                </a:solidFill>
              </a:rPr>
              <a:t>Mycoremediation</a:t>
            </a:r>
            <a:r>
              <a:rPr lang="en-GB" sz="3200" dirty="0">
                <a:solidFill>
                  <a:srgbClr val="FFC000"/>
                </a:solidFill>
              </a:rPr>
              <a:t> </a:t>
            </a:r>
            <a:r>
              <a:rPr lang="en-GB" sz="3200" dirty="0" smtClean="0">
                <a:solidFill>
                  <a:srgbClr val="FFC000"/>
                </a:solidFill>
              </a:rPr>
              <a:t>                     </a:t>
            </a:r>
            <a:r>
              <a:rPr lang="en-GB" sz="3200" dirty="0" err="1" smtClean="0">
                <a:solidFill>
                  <a:srgbClr val="F2550E"/>
                </a:solidFill>
              </a:rPr>
              <a:t>Phytoremediation</a:t>
            </a:r>
            <a:endParaRPr lang="en-GB" sz="3200" dirty="0">
              <a:solidFill>
                <a:srgbClr val="F2550E"/>
              </a:solidFill>
            </a:endParaRPr>
          </a:p>
        </p:txBody>
      </p:sp>
      <p:sp>
        <p:nvSpPr>
          <p:cNvPr id="5125" name="Text Box 5"/>
          <p:cNvSpPr txBox="1">
            <a:spLocks noChangeArrowheads="1"/>
          </p:cNvSpPr>
          <p:nvPr/>
        </p:nvSpPr>
        <p:spPr bwMode="auto">
          <a:xfrm>
            <a:off x="2093913" y="5392738"/>
            <a:ext cx="5029200" cy="537712"/>
          </a:xfrm>
          <a:prstGeom prst="rect">
            <a:avLst/>
          </a:prstGeom>
          <a:noFill/>
          <a:ln w="9525">
            <a:noFill/>
            <a:round/>
            <a:headEnd/>
            <a:tailEnd/>
          </a:ln>
          <a:effectLst/>
        </p:spPr>
        <p:txBody>
          <a:bodyPr lIns="90000" tIns="46800" rIns="90000" bIns="46800">
            <a:spAutoFit/>
          </a:bodyPr>
          <a:lstStyle/>
          <a:p>
            <a:pPr>
              <a:lnSpc>
                <a:spcPct val="90000"/>
              </a:lnSpc>
              <a:spcBef>
                <a:spcPts val="700"/>
              </a:spcBef>
              <a:buSzTx/>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3200" dirty="0" err="1">
                <a:solidFill>
                  <a:srgbClr val="F2550E"/>
                </a:solidFill>
              </a:rPr>
              <a:t>Mycorrhizomal</a:t>
            </a:r>
            <a:r>
              <a:rPr lang="en-GB" sz="3200" dirty="0">
                <a:solidFill>
                  <a:srgbClr val="FFC000"/>
                </a:solidFill>
              </a:rPr>
              <a:t> </a:t>
            </a:r>
            <a:r>
              <a:rPr lang="en-GB" sz="3200" dirty="0">
                <a:solidFill>
                  <a:srgbClr val="F2550E"/>
                </a:solidFill>
              </a:rPr>
              <a:t>Remediation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481013" y="285750"/>
            <a:ext cx="8434387" cy="770168"/>
          </a:xfrm>
          <a:ln/>
        </p:spPr>
        <p:txBody>
          <a:bodyPr>
            <a:spAutoFit/>
          </a:bodyPr>
          <a:lstStyle/>
          <a:p>
            <a:pPr>
              <a:lnSpc>
                <a:spcPct val="100000"/>
              </a:lnSpc>
              <a:buClr>
                <a:srgbClr val="FFFFFF"/>
              </a:buClr>
              <a:buSzTx/>
              <a:buFont typeface="Tahoma" pitchFamily="34" charset="0"/>
              <a:buChar char=" "/>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solidFill>
                  <a:srgbClr val="F2550E"/>
                </a:solidFill>
              </a:rPr>
              <a:t>AMRET</a:t>
            </a:r>
          </a:p>
        </p:txBody>
      </p:sp>
      <p:sp>
        <p:nvSpPr>
          <p:cNvPr id="14338" name="Rectangle 2"/>
          <p:cNvSpPr>
            <a:spLocks noGrp="1" noChangeArrowheads="1"/>
          </p:cNvSpPr>
          <p:nvPr>
            <p:ph sz="half" idx="1"/>
          </p:nvPr>
        </p:nvSpPr>
        <p:spPr>
          <a:xfrm>
            <a:off x="304800" y="990600"/>
            <a:ext cx="8610600" cy="5837112"/>
          </a:xfrm>
          <a:ln/>
        </p:spPr>
        <p:txBody>
          <a:bodyPr>
            <a:spAutoFit/>
          </a:bodyPr>
          <a:lstStyle/>
          <a:p>
            <a:pPr marL="0" indent="0">
              <a:lnSpc>
                <a:spcPct val="100000"/>
              </a:lnSpc>
              <a:spcBef>
                <a:spcPts val="700"/>
              </a:spcBef>
              <a:buClr>
                <a:srgbClr val="FFFFFF"/>
              </a:buClr>
              <a:buSzPct val="45000"/>
              <a:buNone/>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dirty="0">
                <a:ln>
                  <a:solidFill>
                    <a:srgbClr val="F2550E"/>
                  </a:solidFill>
                </a:ln>
              </a:rPr>
              <a:t>Aerobic Microbial Respiration and </a:t>
            </a:r>
            <a:r>
              <a:rPr lang="en-GB" dirty="0" err="1">
                <a:ln>
                  <a:solidFill>
                    <a:srgbClr val="F2550E"/>
                  </a:solidFill>
                </a:ln>
              </a:rPr>
              <a:t>Evapo</a:t>
            </a:r>
            <a:r>
              <a:rPr lang="en-GB" dirty="0">
                <a:ln>
                  <a:solidFill>
                    <a:srgbClr val="F2550E"/>
                  </a:solidFill>
                </a:ln>
              </a:rPr>
              <a:t>-Transpiration discussed in The Composting Toilet Book by Del Porto and </a:t>
            </a:r>
            <a:r>
              <a:rPr lang="en-GB" dirty="0" err="1">
                <a:ln>
                  <a:solidFill>
                    <a:srgbClr val="F2550E"/>
                  </a:solidFill>
                </a:ln>
              </a:rPr>
              <a:t>Steinfeld</a:t>
            </a:r>
            <a:endParaRPr lang="en-GB" dirty="0">
              <a:ln>
                <a:solidFill>
                  <a:srgbClr val="F2550E"/>
                </a:solidFill>
              </a:ln>
            </a:endParaRPr>
          </a:p>
          <a:p>
            <a:pPr marL="431800" lvl="1" indent="-215900">
              <a:lnSpc>
                <a:spcPct val="90000"/>
              </a:lnSpc>
              <a:buClr>
                <a:srgbClr val="000000"/>
              </a:buClr>
              <a:buSzPct val="45000"/>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000" dirty="0">
                <a:ln>
                  <a:solidFill>
                    <a:srgbClr val="F2550E"/>
                  </a:solidFill>
                </a:ln>
                <a:cs typeface="Times New Roman" pitchFamily="18" charset="0"/>
              </a:rPr>
              <a:t>      </a:t>
            </a:r>
            <a:r>
              <a:rPr lang="en-GB" sz="2000" dirty="0" smtClean="0">
                <a:ln>
                  <a:solidFill>
                    <a:srgbClr val="F2550E"/>
                  </a:solidFill>
                </a:ln>
                <a:cs typeface="Times New Roman" pitchFamily="18" charset="0"/>
              </a:rPr>
              <a:t>    Outdoor </a:t>
            </a:r>
            <a:r>
              <a:rPr lang="en-GB" sz="2000" dirty="0">
                <a:ln>
                  <a:solidFill>
                    <a:srgbClr val="F2550E"/>
                  </a:solidFill>
                </a:ln>
                <a:cs typeface="Times New Roman" pitchFamily="18" charset="0"/>
              </a:rPr>
              <a:t>ET rates ~ 0.05 to 0.2 </a:t>
            </a:r>
            <a:r>
              <a:rPr lang="en-GB" sz="2000" dirty="0" err="1">
                <a:ln>
                  <a:solidFill>
                    <a:srgbClr val="F2550E"/>
                  </a:solidFill>
                </a:ln>
                <a:cs typeface="Times New Roman" pitchFamily="18" charset="0"/>
              </a:rPr>
              <a:t>gpd</a:t>
            </a:r>
            <a:r>
              <a:rPr lang="en-GB" sz="2000" dirty="0">
                <a:ln>
                  <a:solidFill>
                    <a:srgbClr val="F2550E"/>
                  </a:solidFill>
                </a:ln>
                <a:cs typeface="Times New Roman" pitchFamily="18" charset="0"/>
              </a:rPr>
              <a:t>/</a:t>
            </a:r>
            <a:r>
              <a:rPr lang="en-GB" sz="2000" dirty="0" err="1">
                <a:ln>
                  <a:solidFill>
                    <a:srgbClr val="F2550E"/>
                  </a:solidFill>
                </a:ln>
                <a:cs typeface="Times New Roman" pitchFamily="18" charset="0"/>
              </a:rPr>
              <a:t>sf</a:t>
            </a:r>
            <a:endParaRPr lang="en-GB" sz="2000" dirty="0">
              <a:ln>
                <a:solidFill>
                  <a:srgbClr val="F2550E"/>
                </a:solidFill>
              </a:ln>
              <a:cs typeface="Times New Roman" pitchFamily="18" charset="0"/>
            </a:endParaRPr>
          </a:p>
          <a:p>
            <a:pPr marL="0" indent="0">
              <a:lnSpc>
                <a:spcPct val="90000"/>
              </a:lnSpc>
              <a:buClr>
                <a:srgbClr val="000000"/>
              </a:buClr>
              <a:buSzPct val="45000"/>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000" dirty="0">
                <a:ln>
                  <a:solidFill>
                    <a:srgbClr val="F2550E"/>
                  </a:solidFill>
                </a:ln>
                <a:cs typeface="Times New Roman" pitchFamily="18" charset="0"/>
              </a:rPr>
              <a:t> 		Greenhouse ET rates ~ 0.5 to 3.0 </a:t>
            </a:r>
            <a:r>
              <a:rPr lang="en-GB" sz="2000" dirty="0" err="1">
                <a:ln>
                  <a:solidFill>
                    <a:srgbClr val="F2550E"/>
                  </a:solidFill>
                </a:ln>
                <a:cs typeface="Times New Roman" pitchFamily="18" charset="0"/>
              </a:rPr>
              <a:t>gpd</a:t>
            </a:r>
            <a:r>
              <a:rPr lang="en-GB" sz="2000" dirty="0">
                <a:ln>
                  <a:solidFill>
                    <a:srgbClr val="F2550E"/>
                  </a:solidFill>
                </a:ln>
                <a:cs typeface="Times New Roman" pitchFamily="18" charset="0"/>
              </a:rPr>
              <a:t>/</a:t>
            </a:r>
            <a:r>
              <a:rPr lang="en-GB" sz="2000" dirty="0" err="1">
                <a:ln>
                  <a:solidFill>
                    <a:srgbClr val="F2550E"/>
                  </a:solidFill>
                </a:ln>
                <a:cs typeface="Times New Roman" pitchFamily="18" charset="0"/>
              </a:rPr>
              <a:t>sf</a:t>
            </a:r>
            <a:r>
              <a:rPr lang="en-GB" sz="2000" dirty="0">
                <a:ln>
                  <a:solidFill>
                    <a:srgbClr val="F2550E"/>
                  </a:solidFill>
                </a:ln>
                <a:cs typeface="Times New Roman" pitchFamily="18" charset="0"/>
              </a:rPr>
              <a:t>  </a:t>
            </a:r>
          </a:p>
          <a:p>
            <a:pPr marL="0" indent="0">
              <a:lnSpc>
                <a:spcPct val="90000"/>
              </a:lnSpc>
              <a:buClr>
                <a:srgbClr val="000000"/>
              </a:buClr>
              <a:buSzPct val="45000"/>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000" dirty="0">
                <a:ln>
                  <a:solidFill>
                    <a:srgbClr val="F2550E"/>
                  </a:solidFill>
                </a:ln>
                <a:cs typeface="Times New Roman" pitchFamily="18" charset="0"/>
              </a:rPr>
              <a:t>         </a:t>
            </a:r>
            <a:r>
              <a:rPr lang="en-GB" sz="2000" dirty="0" smtClean="0">
                <a:ln>
                  <a:solidFill>
                    <a:srgbClr val="F2550E"/>
                  </a:solidFill>
                </a:ln>
                <a:cs typeface="Times New Roman" pitchFamily="18" charset="0"/>
              </a:rPr>
              <a:t>       (</a:t>
            </a:r>
            <a:r>
              <a:rPr lang="en-GB" sz="2000" dirty="0">
                <a:ln>
                  <a:solidFill>
                    <a:srgbClr val="F2550E"/>
                  </a:solidFill>
                </a:ln>
                <a:cs typeface="Times New Roman" pitchFamily="18" charset="0"/>
              </a:rPr>
              <a:t>Del Porto and </a:t>
            </a:r>
            <a:r>
              <a:rPr lang="en-GB" sz="2000" dirty="0" err="1">
                <a:ln>
                  <a:solidFill>
                    <a:srgbClr val="F2550E"/>
                  </a:solidFill>
                </a:ln>
                <a:cs typeface="Times New Roman" pitchFamily="18" charset="0"/>
              </a:rPr>
              <a:t>Steinfeld</a:t>
            </a:r>
            <a:r>
              <a:rPr lang="en-GB" sz="2000" dirty="0">
                <a:ln>
                  <a:solidFill>
                    <a:srgbClr val="F2550E"/>
                  </a:solidFill>
                </a:ln>
                <a:cs typeface="Times New Roman" pitchFamily="18" charset="0"/>
              </a:rPr>
              <a:t>, 1999)</a:t>
            </a:r>
          </a:p>
          <a:p>
            <a:pPr marL="0" indent="0">
              <a:lnSpc>
                <a:spcPct val="100000"/>
              </a:lnSpc>
              <a:spcBef>
                <a:spcPts val="700"/>
              </a:spcBef>
              <a:buClr>
                <a:srgbClr val="FFFFFF"/>
              </a:buClr>
              <a:buSzPct val="45000"/>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dirty="0">
              <a:ln>
                <a:solidFill>
                  <a:srgbClr val="F2550E"/>
                </a:solidFill>
              </a:ln>
            </a:endParaRPr>
          </a:p>
          <a:p>
            <a:pPr marL="0" indent="0">
              <a:lnSpc>
                <a:spcPct val="100000"/>
              </a:lnSpc>
              <a:spcBef>
                <a:spcPts val="700"/>
              </a:spcBef>
              <a:buClr>
                <a:srgbClr val="FFFFFF"/>
              </a:buClr>
              <a:buSzPct val="45000"/>
              <a:buNone/>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dirty="0">
                <a:ln>
                  <a:solidFill>
                    <a:srgbClr val="F2550E"/>
                  </a:solidFill>
                </a:ln>
              </a:rPr>
              <a:t>o</a:t>
            </a:r>
            <a:r>
              <a:rPr lang="en-GB" dirty="0" smtClean="0">
                <a:ln>
                  <a:solidFill>
                    <a:srgbClr val="F2550E"/>
                  </a:solidFill>
                </a:ln>
              </a:rPr>
              <a:t>r </a:t>
            </a:r>
            <a:r>
              <a:rPr lang="en-GB" dirty="0">
                <a:ln>
                  <a:solidFill>
                    <a:srgbClr val="F2550E"/>
                  </a:solidFill>
                </a:ln>
              </a:rPr>
              <a:t>a well designed constructed wetland </a:t>
            </a:r>
            <a:r>
              <a:rPr lang="en-GB" dirty="0" smtClean="0">
                <a:ln>
                  <a:solidFill>
                    <a:srgbClr val="F2550E"/>
                  </a:solidFill>
                </a:ln>
              </a:rPr>
              <a:t>is </a:t>
            </a:r>
            <a:r>
              <a:rPr lang="en-GB" dirty="0">
                <a:ln>
                  <a:solidFill>
                    <a:srgbClr val="F2550E"/>
                  </a:solidFill>
                </a:ln>
              </a:rPr>
              <a:t>generally </a:t>
            </a:r>
            <a:r>
              <a:rPr lang="en-GB" dirty="0" smtClean="0">
                <a:ln>
                  <a:solidFill>
                    <a:srgbClr val="F2550E"/>
                  </a:solidFill>
                </a:ln>
              </a:rPr>
              <a:t>a </a:t>
            </a:r>
            <a:r>
              <a:rPr lang="en-GB" dirty="0">
                <a:ln>
                  <a:solidFill>
                    <a:srgbClr val="F2550E"/>
                  </a:solidFill>
                </a:ln>
              </a:rPr>
              <a:t>more effective </a:t>
            </a:r>
            <a:r>
              <a:rPr lang="en-GB" dirty="0" smtClean="0">
                <a:ln>
                  <a:solidFill>
                    <a:srgbClr val="F2550E"/>
                  </a:solidFill>
                </a:ln>
              </a:rPr>
              <a:t>long-term option </a:t>
            </a:r>
            <a:r>
              <a:rPr lang="en-GB" dirty="0" smtClean="0">
                <a:ln>
                  <a:solidFill>
                    <a:srgbClr val="F2550E"/>
                  </a:solidFill>
                </a:ln>
              </a:rPr>
              <a:t>for high nutrient waste </a:t>
            </a:r>
            <a:r>
              <a:rPr lang="en-GB" dirty="0" smtClean="0">
                <a:ln>
                  <a:solidFill>
                    <a:srgbClr val="F2550E"/>
                  </a:solidFill>
                </a:ln>
              </a:rPr>
              <a:t>steams. </a:t>
            </a:r>
          </a:p>
          <a:p>
            <a:pPr marL="0" indent="0">
              <a:lnSpc>
                <a:spcPct val="100000"/>
              </a:lnSpc>
              <a:spcBef>
                <a:spcPts val="700"/>
              </a:spcBef>
              <a:buClr>
                <a:srgbClr val="FFFFFF"/>
              </a:buClr>
              <a:buSzPct val="45000"/>
              <a:buNone/>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dirty="0" smtClean="0">
              <a:ln>
                <a:solidFill>
                  <a:srgbClr val="F2550E"/>
                </a:solidFill>
              </a:ln>
            </a:endParaRPr>
          </a:p>
          <a:p>
            <a:pPr marL="0" indent="0">
              <a:lnSpc>
                <a:spcPct val="100000"/>
              </a:lnSpc>
              <a:spcBef>
                <a:spcPts val="700"/>
              </a:spcBef>
              <a:buClr>
                <a:srgbClr val="FFFFFF"/>
              </a:buClr>
              <a:buSzPct val="45000"/>
              <a:buNone/>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dirty="0" smtClean="0">
                <a:ln>
                  <a:solidFill>
                    <a:srgbClr val="F2550E"/>
                  </a:solidFill>
                </a:ln>
              </a:rPr>
              <a:t>Where fungi really excel is at </a:t>
            </a:r>
            <a:r>
              <a:rPr lang="en-GB" dirty="0" smtClean="0">
                <a:ln>
                  <a:solidFill>
                    <a:srgbClr val="F2550E"/>
                  </a:solidFill>
                </a:ln>
              </a:rPr>
              <a:t>dealing with complex compounds plants can’t break down...</a:t>
            </a:r>
            <a:endParaRPr lang="en-GB" dirty="0">
              <a:ln>
                <a:solidFill>
                  <a:srgbClr val="F2550E"/>
                </a:solidFill>
              </a:ln>
            </a:endParaRPr>
          </a:p>
          <a:p>
            <a:pPr marL="0" indent="0">
              <a:lnSpc>
                <a:spcPct val="90000"/>
              </a:lnSpc>
              <a:buClr>
                <a:srgbClr val="FFFFFF"/>
              </a:buClr>
              <a:buSzPct val="45000"/>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000" dirty="0">
                <a:cs typeface="Times New Roman" pitchFamily="18" charset="0"/>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577850" y="212725"/>
            <a:ext cx="7772400" cy="770168"/>
          </a:xfrm>
          <a:ln/>
        </p:spPr>
        <p:txBody>
          <a:bodyPr>
            <a:spAutoFit/>
          </a:bodyPr>
          <a:lstStyle/>
          <a:p>
            <a:pPr>
              <a:lnSpc>
                <a:spcPct val="100000"/>
              </a:lnSpc>
              <a:buClr>
                <a:srgbClr val="FFFFFF"/>
              </a:buClr>
              <a:buSzTx/>
              <a:buFont typeface="Tahoma" pitchFamily="34" charset="0"/>
              <a:buChar char=" "/>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solidFill>
                  <a:srgbClr val="F2550E"/>
                </a:solidFill>
              </a:rPr>
              <a:t>Contaminated Soils</a:t>
            </a:r>
          </a:p>
        </p:txBody>
      </p:sp>
      <p:sp>
        <p:nvSpPr>
          <p:cNvPr id="15362" name="Rectangle 2"/>
          <p:cNvSpPr>
            <a:spLocks noGrp="1" noChangeArrowheads="1"/>
          </p:cNvSpPr>
          <p:nvPr>
            <p:ph sz="half" idx="1"/>
          </p:nvPr>
        </p:nvSpPr>
        <p:spPr>
          <a:xfrm>
            <a:off x="685800" y="1512888"/>
            <a:ext cx="8077200" cy="5151437"/>
          </a:xfrm>
          <a:ln/>
        </p:spPr>
        <p:txBody>
          <a:bodyPr>
            <a:spAutoFit/>
          </a:bodyPr>
          <a:lstStyle/>
          <a:p>
            <a:pPr marL="0" indent="0">
              <a:lnSpc>
                <a:spcPct val="100000"/>
              </a:lnSpc>
              <a:spcBef>
                <a:spcPts val="700"/>
              </a:spcBef>
              <a:buClr>
                <a:srgbClr val="FFFFFF"/>
              </a:buClr>
              <a:buSzTx/>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3200" dirty="0">
                <a:ln>
                  <a:solidFill>
                    <a:srgbClr val="F2550E"/>
                  </a:solidFill>
                </a:ln>
              </a:rPr>
              <a:t>Benefits of using fungi</a:t>
            </a:r>
          </a:p>
          <a:p>
            <a:pPr marL="430213" lvl="1" indent="-215900">
              <a:lnSpc>
                <a:spcPct val="100000"/>
              </a:lnSpc>
              <a:spcBef>
                <a:spcPts val="600"/>
              </a:spcBef>
              <a:buSzTx/>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800" dirty="0">
                <a:ln>
                  <a:solidFill>
                    <a:srgbClr val="F2550E"/>
                  </a:solidFill>
                </a:ln>
              </a:rPr>
              <a:t>Many pollutants can be rapidly broken down by fungi</a:t>
            </a:r>
          </a:p>
          <a:p>
            <a:pPr marL="430213" lvl="1" indent="-215900">
              <a:lnSpc>
                <a:spcPct val="100000"/>
              </a:lnSpc>
              <a:spcBef>
                <a:spcPts val="600"/>
              </a:spcBef>
              <a:buSzTx/>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800" dirty="0">
                <a:ln>
                  <a:solidFill>
                    <a:srgbClr val="F2550E"/>
                  </a:solidFill>
                </a:ln>
              </a:rPr>
              <a:t>Soil </a:t>
            </a:r>
            <a:r>
              <a:rPr lang="en-GB" sz="2800" dirty="0" err="1">
                <a:ln>
                  <a:solidFill>
                    <a:srgbClr val="F2550E"/>
                  </a:solidFill>
                </a:ln>
              </a:rPr>
              <a:t>mycoremediation</a:t>
            </a:r>
            <a:r>
              <a:rPr lang="en-GB" sz="2800" dirty="0">
                <a:ln>
                  <a:solidFill>
                    <a:srgbClr val="F2550E"/>
                  </a:solidFill>
                </a:ln>
              </a:rPr>
              <a:t> strategies build healthy soil</a:t>
            </a:r>
          </a:p>
          <a:p>
            <a:pPr marL="430213" lvl="1" indent="-215900">
              <a:lnSpc>
                <a:spcPct val="100000"/>
              </a:lnSpc>
              <a:spcBef>
                <a:spcPts val="600"/>
              </a:spcBef>
              <a:buSzTx/>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2800" dirty="0">
              <a:ln>
                <a:solidFill>
                  <a:srgbClr val="F2550E"/>
                </a:solidFill>
              </a:ln>
            </a:endParaRPr>
          </a:p>
          <a:p>
            <a:pPr marL="0" indent="0">
              <a:lnSpc>
                <a:spcPct val="100000"/>
              </a:lnSpc>
              <a:spcBef>
                <a:spcPts val="700"/>
              </a:spcBef>
              <a:buClr>
                <a:srgbClr val="FFFFFF"/>
              </a:buClr>
              <a:buSzTx/>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3200" dirty="0">
                <a:ln>
                  <a:solidFill>
                    <a:srgbClr val="F2550E"/>
                  </a:solidFill>
                </a:ln>
              </a:rPr>
              <a:t>Concerns if using fungi</a:t>
            </a:r>
          </a:p>
          <a:p>
            <a:pPr marL="430213" lvl="1" indent="-215900">
              <a:lnSpc>
                <a:spcPct val="100000"/>
              </a:lnSpc>
              <a:spcBef>
                <a:spcPts val="600"/>
              </a:spcBef>
              <a:buSzTx/>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800" dirty="0">
                <a:ln>
                  <a:solidFill>
                    <a:srgbClr val="F2550E"/>
                  </a:solidFill>
                </a:ln>
              </a:rPr>
              <a:t>Heavy metal and radionuclide contamination</a:t>
            </a:r>
            <a:r>
              <a:rPr lang="en-GB" sz="3600" dirty="0">
                <a:ln>
                  <a:solidFill>
                    <a:srgbClr val="F2550E"/>
                  </a:solidFill>
                </a:ln>
              </a:rPr>
              <a:t> </a:t>
            </a:r>
          </a:p>
          <a:p>
            <a:pPr marL="430213" lvl="1" indent="-215900">
              <a:lnSpc>
                <a:spcPct val="100000"/>
              </a:lnSpc>
              <a:spcBef>
                <a:spcPts val="600"/>
              </a:spcBef>
              <a:buSzTx/>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800" dirty="0">
                <a:ln>
                  <a:solidFill>
                    <a:srgbClr val="F2550E"/>
                  </a:solidFill>
                </a:ln>
              </a:rPr>
              <a:t>Ability of desired species to colonize substrate, and survive long enough, to achieve treatment goals</a:t>
            </a:r>
          </a:p>
          <a:p>
            <a:pPr marL="430213" lvl="1" indent="-215900">
              <a:lnSpc>
                <a:spcPct val="100000"/>
              </a:lnSpc>
              <a:spcBef>
                <a:spcPts val="600"/>
              </a:spcBef>
              <a:buSzTx/>
              <a:buFont typeface="Tahoma" pitchFamily="34" charset="0"/>
              <a:buNone/>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28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685800" y="160338"/>
            <a:ext cx="7772400" cy="1433512"/>
          </a:xfrm>
          <a:ln/>
        </p:spPr>
        <p:txBody>
          <a:bodyPr>
            <a:spAutoFit/>
          </a:bodyPr>
          <a:lstStyle/>
          <a:p>
            <a:pPr>
              <a:lnSpc>
                <a:spcPct val="100000"/>
              </a:lnSpc>
              <a:buClr>
                <a:srgbClr val="FFFFFF"/>
              </a:buClr>
              <a:buSzTx/>
              <a:buFont typeface="Tahoma" pitchFamily="34" charset="0"/>
              <a:buChar char=" "/>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solidFill>
                  <a:srgbClr val="F2550E"/>
                </a:solidFill>
              </a:rPr>
              <a:t>Soil </a:t>
            </a:r>
            <a:r>
              <a:rPr lang="en-GB" dirty="0" err="1">
                <a:solidFill>
                  <a:srgbClr val="F2550E"/>
                </a:solidFill>
              </a:rPr>
              <a:t>Mycoremediation</a:t>
            </a:r>
            <a:r>
              <a:rPr lang="en-GB" dirty="0">
                <a:solidFill>
                  <a:srgbClr val="F2550E"/>
                </a:solidFill>
              </a:rPr>
              <a:t> Methods</a:t>
            </a:r>
          </a:p>
        </p:txBody>
      </p:sp>
      <p:sp>
        <p:nvSpPr>
          <p:cNvPr id="16386" name="Rectangle 2"/>
          <p:cNvSpPr>
            <a:spLocks noGrp="1" noChangeArrowheads="1"/>
          </p:cNvSpPr>
          <p:nvPr>
            <p:ph sz="half" idx="1"/>
          </p:nvPr>
        </p:nvSpPr>
        <p:spPr>
          <a:xfrm>
            <a:off x="457200" y="1676400"/>
            <a:ext cx="8305800" cy="5434437"/>
          </a:xfrm>
          <a:ln/>
        </p:spPr>
        <p:txBody>
          <a:bodyPr>
            <a:spAutoFit/>
          </a:bodyPr>
          <a:lstStyle/>
          <a:p>
            <a:pPr marL="0" indent="0">
              <a:lnSpc>
                <a:spcPct val="100000"/>
              </a:lnSpc>
              <a:spcBef>
                <a:spcPts val="700"/>
              </a:spcBef>
              <a:buClr>
                <a:srgbClr val="FFFFFF"/>
              </a:buClr>
              <a:buSzTx/>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dirty="0">
                <a:ln>
                  <a:solidFill>
                    <a:srgbClr val="F2550E"/>
                  </a:solidFill>
                </a:ln>
              </a:rPr>
              <a:t>Ex-Situ verse In-Situ</a:t>
            </a:r>
          </a:p>
          <a:p>
            <a:pPr marL="0" indent="0">
              <a:lnSpc>
                <a:spcPct val="100000"/>
              </a:lnSpc>
              <a:spcBef>
                <a:spcPts val="700"/>
              </a:spcBef>
              <a:buClr>
                <a:srgbClr val="FFFFFF"/>
              </a:buClr>
              <a:buSzTx/>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dirty="0">
              <a:ln>
                <a:solidFill>
                  <a:srgbClr val="F2550E"/>
                </a:solidFill>
              </a:ln>
            </a:endParaRPr>
          </a:p>
          <a:p>
            <a:pPr marL="0" indent="0">
              <a:lnSpc>
                <a:spcPct val="100000"/>
              </a:lnSpc>
              <a:spcBef>
                <a:spcPts val="700"/>
              </a:spcBef>
              <a:buClr>
                <a:srgbClr val="FFFFFF"/>
              </a:buClr>
              <a:buSzTx/>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dirty="0">
                <a:ln>
                  <a:solidFill>
                    <a:srgbClr val="F2550E"/>
                  </a:solidFill>
                </a:ln>
              </a:rPr>
              <a:t>Project must:</a:t>
            </a:r>
          </a:p>
          <a:p>
            <a:pPr lvl="1">
              <a:lnSpc>
                <a:spcPct val="90000"/>
              </a:lnSpc>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800" dirty="0">
                <a:ln>
                  <a:solidFill>
                    <a:srgbClr val="F2550E"/>
                  </a:solidFill>
                </a:ln>
              </a:rPr>
              <a:t>Provide biological needs of fungi                      (adequate air, water, nutrients, pH, etc)</a:t>
            </a:r>
          </a:p>
          <a:p>
            <a:pPr lvl="1">
              <a:lnSpc>
                <a:spcPct val="90000"/>
              </a:lnSpc>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800" dirty="0">
                <a:ln>
                  <a:solidFill>
                    <a:srgbClr val="F2550E"/>
                  </a:solidFill>
                </a:ln>
              </a:rPr>
              <a:t>Prevent effective biological </a:t>
            </a:r>
            <a:r>
              <a:rPr lang="en-GB" sz="2800" dirty="0" smtClean="0">
                <a:ln>
                  <a:solidFill>
                    <a:srgbClr val="F2550E"/>
                  </a:solidFill>
                </a:ln>
              </a:rPr>
              <a:t>competitor</a:t>
            </a:r>
            <a:endParaRPr lang="en-GB" dirty="0">
              <a:ln>
                <a:solidFill>
                  <a:srgbClr val="F2550E"/>
                </a:solidFill>
              </a:ln>
            </a:endParaRPr>
          </a:p>
          <a:p>
            <a:pPr lvl="1">
              <a:lnSpc>
                <a:spcPct val="90000"/>
              </a:lnSpc>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800" dirty="0">
                <a:ln>
                  <a:solidFill>
                    <a:srgbClr val="F2550E"/>
                  </a:solidFill>
                </a:ln>
              </a:rPr>
              <a:t>Be monitored until completion </a:t>
            </a:r>
            <a:endParaRPr lang="en-GB" sz="2800" dirty="0" smtClean="0">
              <a:ln>
                <a:solidFill>
                  <a:srgbClr val="F2550E"/>
                </a:solidFill>
              </a:ln>
            </a:endParaRPr>
          </a:p>
          <a:p>
            <a:pPr lvl="2">
              <a:lnSpc>
                <a:spcPct val="90000"/>
              </a:lnSpc>
              <a:buNone/>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2800" dirty="0" smtClean="0">
              <a:ln>
                <a:solidFill>
                  <a:srgbClr val="F2550E"/>
                </a:solidFill>
              </a:ln>
            </a:endParaRPr>
          </a:p>
          <a:p>
            <a:pPr lvl="2">
              <a:lnSpc>
                <a:spcPct val="90000"/>
              </a:lnSpc>
              <a:buNone/>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dirty="0" smtClean="0">
                <a:ln>
                  <a:solidFill>
                    <a:srgbClr val="F2550E"/>
                  </a:solidFill>
                </a:ln>
              </a:rPr>
              <a:t>EXCEPTION to first to points: if previously </a:t>
            </a:r>
            <a:r>
              <a:rPr lang="en-GB" dirty="0" err="1" smtClean="0">
                <a:ln>
                  <a:solidFill>
                    <a:srgbClr val="F2550E"/>
                  </a:solidFill>
                </a:ln>
              </a:rPr>
              <a:t>myceliated</a:t>
            </a:r>
            <a:r>
              <a:rPr lang="en-GB" dirty="0" smtClean="0">
                <a:ln>
                  <a:solidFill>
                    <a:srgbClr val="F2550E"/>
                  </a:solidFill>
                </a:ln>
              </a:rPr>
              <a:t> substrate </a:t>
            </a:r>
          </a:p>
          <a:p>
            <a:pPr lvl="2">
              <a:lnSpc>
                <a:spcPct val="90000"/>
              </a:lnSpc>
              <a:buNone/>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dirty="0" smtClean="0">
                <a:ln>
                  <a:solidFill>
                    <a:srgbClr val="F2550E"/>
                  </a:solidFill>
                </a:ln>
              </a:rPr>
              <a:t>contains required enzymes for breakdown of toxic substances simple </a:t>
            </a:r>
          </a:p>
          <a:p>
            <a:pPr lvl="2">
              <a:lnSpc>
                <a:spcPct val="90000"/>
              </a:lnSpc>
              <a:buNone/>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dirty="0" smtClean="0">
                <a:ln>
                  <a:solidFill>
                    <a:srgbClr val="F2550E"/>
                  </a:solidFill>
                </a:ln>
              </a:rPr>
              <a:t>bulk addition of substrate can be an effective option... </a:t>
            </a:r>
            <a:endParaRPr lang="en-GB" dirty="0">
              <a:ln>
                <a:solidFill>
                  <a:srgbClr val="F2550E"/>
                </a:solidFill>
              </a:ln>
            </a:endParaRPr>
          </a:p>
          <a:p>
            <a:pPr marL="0" indent="0">
              <a:lnSpc>
                <a:spcPct val="100000"/>
              </a:lnSpc>
              <a:spcBef>
                <a:spcPts val="700"/>
              </a:spcBef>
              <a:buClr>
                <a:srgbClr val="FFFFFF"/>
              </a:buClr>
              <a:buSzTx/>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685800" y="428625"/>
            <a:ext cx="7772400" cy="770168"/>
          </a:xfrm>
          <a:ln/>
        </p:spPr>
        <p:txBody>
          <a:bodyPr>
            <a:spAutoFit/>
          </a:bodyPr>
          <a:lstStyle/>
          <a:p>
            <a:pPr>
              <a:lnSpc>
                <a:spcPct val="100000"/>
              </a:lnSpc>
              <a:buClr>
                <a:srgbClr val="FFFFFF"/>
              </a:buClr>
              <a:buSzTx/>
              <a:buFont typeface="Tahoma" pitchFamily="34" charset="0"/>
              <a:buChar char=" "/>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err="1">
                <a:solidFill>
                  <a:srgbClr val="F2550E"/>
                </a:solidFill>
              </a:rPr>
              <a:t>Mycorrhizomal</a:t>
            </a:r>
            <a:r>
              <a:rPr lang="en-GB" dirty="0">
                <a:solidFill>
                  <a:srgbClr val="F2550E"/>
                </a:solidFill>
              </a:rPr>
              <a:t> Remediation</a:t>
            </a:r>
          </a:p>
        </p:txBody>
      </p:sp>
      <p:sp>
        <p:nvSpPr>
          <p:cNvPr id="17410" name="Rectangle 2"/>
          <p:cNvSpPr>
            <a:spLocks noGrp="1" noChangeArrowheads="1"/>
          </p:cNvSpPr>
          <p:nvPr>
            <p:ph sz="half" idx="1"/>
          </p:nvPr>
        </p:nvSpPr>
        <p:spPr>
          <a:xfrm>
            <a:off x="685800" y="1692275"/>
            <a:ext cx="8153400" cy="4539321"/>
          </a:xfrm>
          <a:ln/>
        </p:spPr>
        <p:txBody>
          <a:bodyPr>
            <a:spAutoFit/>
          </a:bodyPr>
          <a:lstStyle/>
          <a:p>
            <a:pPr marL="0" indent="0">
              <a:lnSpc>
                <a:spcPct val="100000"/>
              </a:lnSpc>
              <a:spcBef>
                <a:spcPts val="700"/>
              </a:spcBef>
              <a:buClr>
                <a:srgbClr val="FFFFFF"/>
              </a:buClr>
              <a:buSzTx/>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dirty="0">
                <a:ln>
                  <a:solidFill>
                    <a:srgbClr val="F2550E"/>
                  </a:solidFill>
                </a:ln>
              </a:rPr>
              <a:t>Benefits</a:t>
            </a:r>
          </a:p>
          <a:p>
            <a:pPr marL="430213" lvl="1" indent="-215900">
              <a:lnSpc>
                <a:spcPct val="100000"/>
              </a:lnSpc>
              <a:spcBef>
                <a:spcPts val="600"/>
              </a:spcBef>
              <a:buSzTx/>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dirty="0">
                <a:ln>
                  <a:solidFill>
                    <a:srgbClr val="F2550E"/>
                  </a:solidFill>
                </a:ln>
              </a:rPr>
              <a:t>Enhances breakdown of organic contaminants</a:t>
            </a:r>
          </a:p>
          <a:p>
            <a:pPr marL="430213" lvl="1" indent="-215900">
              <a:lnSpc>
                <a:spcPct val="100000"/>
              </a:lnSpc>
              <a:spcBef>
                <a:spcPts val="600"/>
              </a:spcBef>
              <a:buSzTx/>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dirty="0">
                <a:ln>
                  <a:solidFill>
                    <a:srgbClr val="F2550E"/>
                  </a:solidFill>
                </a:ln>
              </a:rPr>
              <a:t>May enhance </a:t>
            </a:r>
            <a:r>
              <a:rPr lang="en-GB" dirty="0" err="1">
                <a:ln>
                  <a:solidFill>
                    <a:srgbClr val="F2550E"/>
                  </a:solidFill>
                </a:ln>
              </a:rPr>
              <a:t>phytoextraction</a:t>
            </a:r>
            <a:r>
              <a:rPr lang="en-GB" dirty="0">
                <a:ln>
                  <a:solidFill>
                    <a:srgbClr val="F2550E"/>
                  </a:solidFill>
                </a:ln>
              </a:rPr>
              <a:t> of heavy metals</a:t>
            </a:r>
          </a:p>
          <a:p>
            <a:pPr marL="430213" lvl="1" indent="-215900">
              <a:lnSpc>
                <a:spcPct val="100000"/>
              </a:lnSpc>
              <a:spcBef>
                <a:spcPts val="600"/>
              </a:spcBef>
              <a:buSzTx/>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dirty="0">
                <a:ln>
                  <a:solidFill>
                    <a:srgbClr val="F2550E"/>
                  </a:solidFill>
                </a:ln>
              </a:rPr>
              <a:t>Intended </a:t>
            </a:r>
            <a:r>
              <a:rPr lang="en-GB" dirty="0" err="1">
                <a:ln>
                  <a:solidFill>
                    <a:srgbClr val="F2550E"/>
                  </a:solidFill>
                </a:ln>
              </a:rPr>
              <a:t>mycorrhizal</a:t>
            </a:r>
            <a:r>
              <a:rPr lang="en-GB" dirty="0">
                <a:ln>
                  <a:solidFill>
                    <a:srgbClr val="F2550E"/>
                  </a:solidFill>
                </a:ln>
              </a:rPr>
              <a:t> communities can sustain themselves under field conditions longer than saprophytic </a:t>
            </a:r>
            <a:r>
              <a:rPr lang="en-GB" dirty="0" smtClean="0">
                <a:ln>
                  <a:solidFill>
                    <a:srgbClr val="F2550E"/>
                  </a:solidFill>
                </a:ln>
              </a:rPr>
              <a:t>fungi</a:t>
            </a:r>
          </a:p>
          <a:p>
            <a:pPr marL="430213" lvl="1" indent="-215900">
              <a:lnSpc>
                <a:spcPct val="100000"/>
              </a:lnSpc>
              <a:spcBef>
                <a:spcPts val="600"/>
              </a:spcBef>
              <a:buSzTx/>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dirty="0">
              <a:ln>
                <a:solidFill>
                  <a:srgbClr val="F2550E"/>
                </a:solidFill>
              </a:ln>
            </a:endParaRPr>
          </a:p>
          <a:p>
            <a:pPr marL="0" indent="0">
              <a:lnSpc>
                <a:spcPct val="100000"/>
              </a:lnSpc>
              <a:spcBef>
                <a:spcPts val="700"/>
              </a:spcBef>
              <a:buClr>
                <a:srgbClr val="FFFFFF"/>
              </a:buClr>
              <a:buSzTx/>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dirty="0">
                <a:ln>
                  <a:solidFill>
                    <a:srgbClr val="F2550E"/>
                  </a:solidFill>
                </a:ln>
              </a:rPr>
              <a:t>Downsides</a:t>
            </a:r>
          </a:p>
          <a:p>
            <a:pPr marL="430213" lvl="1" indent="-215900">
              <a:lnSpc>
                <a:spcPct val="100000"/>
              </a:lnSpc>
              <a:spcBef>
                <a:spcPts val="600"/>
              </a:spcBef>
              <a:buSzTx/>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dirty="0">
                <a:ln>
                  <a:solidFill>
                    <a:srgbClr val="F2550E"/>
                  </a:solidFill>
                </a:ln>
              </a:rPr>
              <a:t>Time-frame until completion</a:t>
            </a:r>
          </a:p>
          <a:p>
            <a:pPr marL="430213" lvl="1" indent="-215900">
              <a:lnSpc>
                <a:spcPct val="100000"/>
              </a:lnSpc>
              <a:spcBef>
                <a:spcPts val="600"/>
              </a:spcBef>
              <a:buSzTx/>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dirty="0">
                <a:ln>
                  <a:solidFill>
                    <a:srgbClr val="F2550E"/>
                  </a:solidFill>
                </a:ln>
              </a:rPr>
              <a:t>Potential difficulties establishing optimal </a:t>
            </a:r>
            <a:r>
              <a:rPr lang="en-GB" dirty="0" err="1">
                <a:ln>
                  <a:solidFill>
                    <a:srgbClr val="F2550E"/>
                  </a:solidFill>
                </a:ln>
              </a:rPr>
              <a:t>mycorrhizal</a:t>
            </a:r>
            <a:r>
              <a:rPr lang="en-GB" dirty="0">
                <a:ln>
                  <a:solidFill>
                    <a:srgbClr val="F2550E"/>
                  </a:solidFill>
                </a:ln>
              </a:rPr>
              <a:t> </a:t>
            </a:r>
            <a:r>
              <a:rPr lang="en-GB" dirty="0" smtClean="0">
                <a:ln>
                  <a:solidFill>
                    <a:srgbClr val="F2550E"/>
                  </a:solidFill>
                </a:ln>
              </a:rPr>
              <a:t>species</a:t>
            </a:r>
          </a:p>
          <a:p>
            <a:pPr marL="430213" lvl="1" indent="-215900">
              <a:lnSpc>
                <a:spcPct val="100000"/>
              </a:lnSpc>
              <a:spcBef>
                <a:spcPts val="600"/>
              </a:spcBef>
              <a:buSzTx/>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dirty="0" smtClean="0">
                <a:ln>
                  <a:solidFill>
                    <a:srgbClr val="F2550E"/>
                  </a:solidFill>
                </a:ln>
              </a:rPr>
              <a:t>Mixed pollutants may require </a:t>
            </a:r>
            <a:r>
              <a:rPr lang="en-GB" dirty="0" err="1" smtClean="0">
                <a:ln>
                  <a:solidFill>
                    <a:srgbClr val="F2550E"/>
                  </a:solidFill>
                </a:ln>
              </a:rPr>
              <a:t>successional</a:t>
            </a:r>
            <a:r>
              <a:rPr lang="en-GB" dirty="0" smtClean="0">
                <a:ln>
                  <a:solidFill>
                    <a:srgbClr val="F2550E"/>
                  </a:solidFill>
                </a:ln>
              </a:rPr>
              <a:t> strategy</a:t>
            </a:r>
            <a:endParaRPr lang="en-GB" dirty="0">
              <a:ln>
                <a:solidFill>
                  <a:srgbClr val="F2550E"/>
                </a:solidFill>
              </a:ln>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0" y="152400"/>
            <a:ext cx="8915400" cy="1631943"/>
          </a:xfrm>
          <a:ln/>
        </p:spPr>
        <p:txBody>
          <a:bodyPr wrap="square">
            <a:spAutoFit/>
          </a:bodyPr>
          <a:lstStyle/>
          <a:p>
            <a:pPr>
              <a:lnSpc>
                <a:spcPct val="100000"/>
              </a:lnSpc>
              <a:buClr>
                <a:srgbClr val="FFFFFF"/>
              </a:buClr>
              <a:buSzTx/>
              <a:buFont typeface="Tahoma" pitchFamily="34" charset="0"/>
              <a:buChar char=" "/>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solidFill>
                  <a:srgbClr val="F2550E"/>
                </a:solidFill>
              </a:rPr>
              <a:t>7 Associations Classified</a:t>
            </a:r>
            <a:br>
              <a:rPr lang="en-GB" dirty="0" smtClean="0">
                <a:solidFill>
                  <a:srgbClr val="F2550E"/>
                </a:solidFill>
              </a:rPr>
            </a:br>
            <a:r>
              <a:rPr lang="en-GB" sz="2800" dirty="0" err="1" smtClean="0">
                <a:solidFill>
                  <a:srgbClr val="F2550E"/>
                </a:solidFill>
              </a:rPr>
              <a:t>Arbuscular</a:t>
            </a:r>
            <a:r>
              <a:rPr lang="en-GB" sz="2800" dirty="0" smtClean="0">
                <a:solidFill>
                  <a:srgbClr val="F2550E"/>
                </a:solidFill>
              </a:rPr>
              <a:t>, </a:t>
            </a:r>
            <a:r>
              <a:rPr lang="en-GB" sz="2800" dirty="0" err="1">
                <a:solidFill>
                  <a:srgbClr val="F2550E"/>
                </a:solidFill>
              </a:rPr>
              <a:t>E</a:t>
            </a:r>
            <a:r>
              <a:rPr lang="en-GB" sz="2800" dirty="0" err="1" smtClean="0">
                <a:solidFill>
                  <a:srgbClr val="F2550E"/>
                </a:solidFill>
              </a:rPr>
              <a:t>ctomycorrhiza</a:t>
            </a:r>
            <a:r>
              <a:rPr lang="en-GB" sz="2800" dirty="0" smtClean="0">
                <a:solidFill>
                  <a:srgbClr val="F2550E"/>
                </a:solidFill>
              </a:rPr>
              <a:t>, </a:t>
            </a:r>
            <a:r>
              <a:rPr lang="en-GB" sz="2800" dirty="0" err="1">
                <a:solidFill>
                  <a:srgbClr val="F2550E"/>
                </a:solidFill>
              </a:rPr>
              <a:t>E</a:t>
            </a:r>
            <a:r>
              <a:rPr lang="en-GB" sz="2800" dirty="0" err="1" smtClean="0">
                <a:solidFill>
                  <a:srgbClr val="F2550E"/>
                </a:solidFill>
              </a:rPr>
              <a:t>ctendomycorrhiza</a:t>
            </a:r>
            <a:r>
              <a:rPr lang="en-GB" sz="2800" dirty="0" smtClean="0">
                <a:solidFill>
                  <a:srgbClr val="F2550E"/>
                </a:solidFill>
              </a:rPr>
              <a:t>, Ericoid, </a:t>
            </a:r>
            <a:r>
              <a:rPr lang="en-GB" sz="2800" dirty="0" err="1">
                <a:solidFill>
                  <a:srgbClr val="F2550E"/>
                </a:solidFill>
              </a:rPr>
              <a:t>A</a:t>
            </a:r>
            <a:r>
              <a:rPr lang="en-GB" sz="2800" dirty="0" err="1" smtClean="0">
                <a:solidFill>
                  <a:srgbClr val="F2550E"/>
                </a:solidFill>
              </a:rPr>
              <a:t>rbutoid</a:t>
            </a:r>
            <a:r>
              <a:rPr lang="en-GB" sz="2800" dirty="0" smtClean="0">
                <a:solidFill>
                  <a:srgbClr val="F2550E"/>
                </a:solidFill>
              </a:rPr>
              <a:t>, Orchid, </a:t>
            </a:r>
            <a:r>
              <a:rPr lang="en-GB" sz="2800" dirty="0" err="1">
                <a:solidFill>
                  <a:srgbClr val="F2550E"/>
                </a:solidFill>
              </a:rPr>
              <a:t>M</a:t>
            </a:r>
            <a:r>
              <a:rPr lang="en-GB" sz="2800" dirty="0" err="1" smtClean="0">
                <a:solidFill>
                  <a:srgbClr val="F2550E"/>
                </a:solidFill>
              </a:rPr>
              <a:t>onotrophic</a:t>
            </a:r>
            <a:endParaRPr lang="en-GB" sz="2800" dirty="0">
              <a:solidFill>
                <a:srgbClr val="F2550E"/>
              </a:solidFill>
            </a:endParaRPr>
          </a:p>
        </p:txBody>
      </p:sp>
      <p:sp>
        <p:nvSpPr>
          <p:cNvPr id="17410" name="Rectangle 2"/>
          <p:cNvSpPr>
            <a:spLocks noGrp="1" noChangeArrowheads="1"/>
          </p:cNvSpPr>
          <p:nvPr>
            <p:ph sz="half" idx="1"/>
          </p:nvPr>
        </p:nvSpPr>
        <p:spPr>
          <a:xfrm>
            <a:off x="228600" y="1295400"/>
            <a:ext cx="8153400" cy="3280001"/>
          </a:xfrm>
          <a:ln/>
        </p:spPr>
        <p:txBody>
          <a:bodyPr wrap="square">
            <a:spAutoFit/>
          </a:bodyPr>
          <a:lstStyle/>
          <a:p>
            <a:pPr marL="0" indent="0">
              <a:lnSpc>
                <a:spcPct val="100000"/>
              </a:lnSpc>
              <a:spcBef>
                <a:spcPts val="700"/>
              </a:spcBef>
              <a:buClr>
                <a:srgbClr val="FFFFFF"/>
              </a:buClr>
              <a:buSzTx/>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dirty="0" smtClean="0">
              <a:ln>
                <a:solidFill>
                  <a:srgbClr val="F2550E"/>
                </a:solidFill>
              </a:ln>
            </a:endParaRPr>
          </a:p>
          <a:p>
            <a:pPr marL="0" indent="0">
              <a:lnSpc>
                <a:spcPct val="100000"/>
              </a:lnSpc>
              <a:spcBef>
                <a:spcPts val="700"/>
              </a:spcBef>
              <a:buClr>
                <a:srgbClr val="FFFFFF"/>
              </a:buClr>
              <a:buSzTx/>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400" b="1" dirty="0" err="1" smtClean="0">
                <a:ln>
                  <a:solidFill>
                    <a:srgbClr val="F2550E"/>
                  </a:solidFill>
                </a:ln>
              </a:rPr>
              <a:t>Ectomycorrhiza</a:t>
            </a:r>
            <a:r>
              <a:rPr lang="en-GB" sz="2400" b="1" dirty="0" smtClean="0">
                <a:ln>
                  <a:solidFill>
                    <a:srgbClr val="F2550E"/>
                  </a:solidFill>
                </a:ln>
              </a:rPr>
              <a:t> (ECM)</a:t>
            </a:r>
          </a:p>
          <a:p>
            <a:pPr marL="0" indent="0">
              <a:lnSpc>
                <a:spcPct val="100000"/>
              </a:lnSpc>
              <a:spcBef>
                <a:spcPts val="700"/>
              </a:spcBef>
              <a:buClr>
                <a:srgbClr val="FFFFFF"/>
              </a:buClr>
              <a:buSzTx/>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400" dirty="0" smtClean="0">
                <a:ln>
                  <a:solidFill>
                    <a:srgbClr val="F2550E"/>
                  </a:solidFill>
                </a:ln>
              </a:rPr>
              <a:t>No host cell penetration </a:t>
            </a:r>
          </a:p>
          <a:p>
            <a:pPr marL="0" indent="0">
              <a:lnSpc>
                <a:spcPct val="100000"/>
              </a:lnSpc>
              <a:spcBef>
                <a:spcPts val="700"/>
              </a:spcBef>
              <a:buClr>
                <a:srgbClr val="FFFFFF"/>
              </a:buClr>
              <a:buSzTx/>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400" dirty="0" smtClean="0">
                <a:ln>
                  <a:solidFill>
                    <a:srgbClr val="F2550E"/>
                  </a:solidFill>
                </a:ln>
              </a:rPr>
              <a:t>Relatively host specific</a:t>
            </a:r>
          </a:p>
          <a:p>
            <a:pPr marL="0" indent="0">
              <a:lnSpc>
                <a:spcPct val="100000"/>
              </a:lnSpc>
              <a:spcBef>
                <a:spcPts val="700"/>
              </a:spcBef>
              <a:buClr>
                <a:srgbClr val="FFFFFF"/>
              </a:buClr>
              <a:buSzTx/>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400" dirty="0" err="1" smtClean="0">
                <a:ln>
                  <a:solidFill>
                    <a:srgbClr val="F2550E"/>
                  </a:solidFill>
                </a:ln>
              </a:rPr>
              <a:t>Extremophiles</a:t>
            </a:r>
            <a:endParaRPr lang="en-GB" sz="2400" dirty="0" smtClean="0">
              <a:ln>
                <a:solidFill>
                  <a:srgbClr val="F2550E"/>
                </a:solidFill>
              </a:ln>
            </a:endParaRPr>
          </a:p>
          <a:p>
            <a:pPr marL="0" indent="0">
              <a:lnSpc>
                <a:spcPct val="100000"/>
              </a:lnSpc>
              <a:spcBef>
                <a:spcPts val="700"/>
              </a:spcBef>
              <a:buClr>
                <a:srgbClr val="FFFFFF"/>
              </a:buClr>
              <a:buSzTx/>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400" dirty="0" smtClean="0">
                <a:ln>
                  <a:solidFill>
                    <a:srgbClr val="F2550E"/>
                  </a:solidFill>
                </a:ln>
              </a:rPr>
              <a:t>Degrade a range of POP</a:t>
            </a:r>
          </a:p>
          <a:p>
            <a:pPr marL="0" indent="0">
              <a:lnSpc>
                <a:spcPct val="100000"/>
              </a:lnSpc>
              <a:spcBef>
                <a:spcPts val="700"/>
              </a:spcBef>
              <a:buClr>
                <a:srgbClr val="FFFFFF"/>
              </a:buClr>
              <a:buSzTx/>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2400" dirty="0" smtClean="0">
              <a:ln>
                <a:solidFill>
                  <a:srgbClr val="F2550E"/>
                </a:solidFill>
              </a:ln>
            </a:endParaRPr>
          </a:p>
        </p:txBody>
      </p:sp>
      <p:sp>
        <p:nvSpPr>
          <p:cNvPr id="5" name="Rectangle 2"/>
          <p:cNvSpPr>
            <a:spLocks noGrp="1" noChangeArrowheads="1"/>
          </p:cNvSpPr>
          <p:nvPr>
            <p:ph sz="half" idx="1"/>
          </p:nvPr>
        </p:nvSpPr>
        <p:spPr>
          <a:xfrm>
            <a:off x="3505200" y="3810000"/>
            <a:ext cx="6172200" cy="3280001"/>
          </a:xfrm>
          <a:ln/>
        </p:spPr>
        <p:txBody>
          <a:bodyPr wrap="square">
            <a:spAutoFit/>
          </a:bodyPr>
          <a:lstStyle/>
          <a:p>
            <a:pPr marL="0" indent="0">
              <a:lnSpc>
                <a:spcPct val="100000"/>
              </a:lnSpc>
              <a:spcBef>
                <a:spcPts val="700"/>
              </a:spcBef>
              <a:buClr>
                <a:srgbClr val="FFFFFF"/>
              </a:buClr>
              <a:buSzTx/>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dirty="0" smtClean="0">
              <a:ln>
                <a:solidFill>
                  <a:srgbClr val="F2550E"/>
                </a:solidFill>
              </a:ln>
            </a:endParaRPr>
          </a:p>
          <a:p>
            <a:pPr marL="0" indent="0">
              <a:lnSpc>
                <a:spcPct val="100000"/>
              </a:lnSpc>
              <a:spcBef>
                <a:spcPts val="700"/>
              </a:spcBef>
              <a:buClr>
                <a:srgbClr val="FFFFFF"/>
              </a:buClr>
              <a:buSzTx/>
              <a:buNone/>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400" b="1" dirty="0" smtClean="0">
                <a:ln>
                  <a:solidFill>
                    <a:srgbClr val="F2550E"/>
                  </a:solidFill>
                </a:ln>
              </a:rPr>
              <a:t>Vesicular-</a:t>
            </a:r>
            <a:r>
              <a:rPr lang="en-GB" sz="2400" b="1" dirty="0" err="1" smtClean="0">
                <a:ln>
                  <a:solidFill>
                    <a:srgbClr val="F2550E"/>
                  </a:solidFill>
                </a:ln>
              </a:rPr>
              <a:t>arbuscular</a:t>
            </a:r>
            <a:r>
              <a:rPr lang="en-GB" sz="2400" b="1" dirty="0" smtClean="0">
                <a:ln>
                  <a:solidFill>
                    <a:srgbClr val="F2550E"/>
                  </a:solidFill>
                </a:ln>
              </a:rPr>
              <a:t> </a:t>
            </a:r>
            <a:r>
              <a:rPr lang="en-GB" sz="2400" b="1" dirty="0" err="1" smtClean="0">
                <a:ln>
                  <a:solidFill>
                    <a:srgbClr val="F2550E"/>
                  </a:solidFill>
                </a:ln>
              </a:rPr>
              <a:t>mycorrhiza</a:t>
            </a:r>
            <a:r>
              <a:rPr lang="en-GB" sz="2400" b="1" dirty="0" smtClean="0">
                <a:ln>
                  <a:solidFill>
                    <a:srgbClr val="F2550E"/>
                  </a:solidFill>
                </a:ln>
              </a:rPr>
              <a:t> (VAM)</a:t>
            </a:r>
          </a:p>
          <a:p>
            <a:pPr marL="0" indent="0">
              <a:lnSpc>
                <a:spcPct val="100000"/>
              </a:lnSpc>
              <a:spcBef>
                <a:spcPts val="700"/>
              </a:spcBef>
              <a:buClr>
                <a:srgbClr val="FFFFFF"/>
              </a:buClr>
              <a:buSzTx/>
              <a:buNone/>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400" dirty="0" smtClean="0">
                <a:ln>
                  <a:solidFill>
                    <a:srgbClr val="F2550E"/>
                  </a:solidFill>
                </a:ln>
              </a:rPr>
              <a:t>Host cell penetrated by </a:t>
            </a:r>
            <a:r>
              <a:rPr lang="en-GB" sz="2400" dirty="0" err="1" smtClean="0">
                <a:ln>
                  <a:solidFill>
                    <a:srgbClr val="F2550E"/>
                  </a:solidFill>
                </a:ln>
              </a:rPr>
              <a:t>hyphal</a:t>
            </a:r>
            <a:r>
              <a:rPr lang="en-GB" sz="2400" dirty="0" smtClean="0">
                <a:ln>
                  <a:solidFill>
                    <a:srgbClr val="F2550E"/>
                  </a:solidFill>
                </a:ln>
              </a:rPr>
              <a:t> network </a:t>
            </a:r>
          </a:p>
          <a:p>
            <a:pPr marL="0" indent="0">
              <a:lnSpc>
                <a:spcPct val="100000"/>
              </a:lnSpc>
              <a:spcBef>
                <a:spcPts val="700"/>
              </a:spcBef>
              <a:buClr>
                <a:srgbClr val="FFFFFF"/>
              </a:buClr>
              <a:buSzTx/>
              <a:buNone/>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400" dirty="0" smtClean="0">
                <a:ln>
                  <a:solidFill>
                    <a:srgbClr val="F2550E"/>
                  </a:solidFill>
                </a:ln>
              </a:rPr>
              <a:t>Occurs in about 2/3 of plants </a:t>
            </a:r>
          </a:p>
          <a:p>
            <a:pPr marL="0" indent="0">
              <a:lnSpc>
                <a:spcPct val="100000"/>
              </a:lnSpc>
              <a:spcBef>
                <a:spcPts val="700"/>
              </a:spcBef>
              <a:buClr>
                <a:srgbClr val="FFFFFF"/>
              </a:buClr>
              <a:buSzTx/>
              <a:buNone/>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400" dirty="0" err="1" smtClean="0">
                <a:ln>
                  <a:solidFill>
                    <a:srgbClr val="F2550E"/>
                  </a:solidFill>
                </a:ln>
              </a:rPr>
              <a:t>Endomycorrhizas</a:t>
            </a:r>
            <a:r>
              <a:rPr lang="en-GB" sz="2400" dirty="0" smtClean="0">
                <a:ln>
                  <a:solidFill>
                    <a:srgbClr val="F2550E"/>
                  </a:solidFill>
                </a:ln>
              </a:rPr>
              <a:t> help considerably</a:t>
            </a:r>
          </a:p>
          <a:p>
            <a:pPr marL="0" indent="0">
              <a:lnSpc>
                <a:spcPct val="100000"/>
              </a:lnSpc>
              <a:spcBef>
                <a:spcPts val="700"/>
              </a:spcBef>
              <a:buClr>
                <a:srgbClr val="FFFFFF"/>
              </a:buClr>
              <a:buSzTx/>
              <a:buNone/>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400" dirty="0" smtClean="0">
                <a:ln>
                  <a:solidFill>
                    <a:srgbClr val="F2550E"/>
                  </a:solidFill>
                </a:ln>
              </a:rPr>
              <a:t>with phosphorus uptake</a:t>
            </a:r>
          </a:p>
          <a:p>
            <a:pPr marL="0" indent="0">
              <a:lnSpc>
                <a:spcPct val="100000"/>
              </a:lnSpc>
              <a:spcBef>
                <a:spcPts val="700"/>
              </a:spcBef>
              <a:buClr>
                <a:srgbClr val="FFFFFF"/>
              </a:buClr>
              <a:buSzTx/>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2400" dirty="0" smtClean="0">
              <a:ln>
                <a:solidFill>
                  <a:srgbClr val="F2550E"/>
                </a:solidFill>
              </a:ln>
            </a:endParaRPr>
          </a:p>
        </p:txBody>
      </p:sp>
      <p:pic>
        <p:nvPicPr>
          <p:cNvPr id="2054" name="Picture 6" descr="Vesicules of endomycorrhizae in root"/>
          <p:cNvPicPr>
            <a:picLocks noChangeAspect="1" noChangeArrowheads="1"/>
          </p:cNvPicPr>
          <p:nvPr/>
        </p:nvPicPr>
        <p:blipFill>
          <a:blip r:embed="rId3" cstate="print"/>
          <a:srcRect/>
          <a:stretch>
            <a:fillRect/>
          </a:stretch>
        </p:blipFill>
        <p:spPr bwMode="auto">
          <a:xfrm>
            <a:off x="4267200" y="1828800"/>
            <a:ext cx="3487271" cy="2470150"/>
          </a:xfrm>
          <a:prstGeom prst="rect">
            <a:avLst/>
          </a:prstGeom>
          <a:noFill/>
        </p:spPr>
      </p:pic>
      <p:pic>
        <p:nvPicPr>
          <p:cNvPr id="2056" name="Picture 8" descr="Ectomycorrhizae on tree roots"/>
          <p:cNvPicPr>
            <a:picLocks noChangeAspect="1" noChangeArrowheads="1"/>
          </p:cNvPicPr>
          <p:nvPr/>
        </p:nvPicPr>
        <p:blipFill>
          <a:blip r:embed="rId4" cstate="print"/>
          <a:srcRect/>
          <a:stretch>
            <a:fillRect/>
          </a:stretch>
        </p:blipFill>
        <p:spPr bwMode="auto">
          <a:xfrm>
            <a:off x="228600" y="4114800"/>
            <a:ext cx="2977815" cy="2514600"/>
          </a:xfrm>
          <a:prstGeom prst="rect">
            <a:avLst/>
          </a:prstGeom>
          <a:noFill/>
        </p:spPr>
      </p:pic>
      <p:sp>
        <p:nvSpPr>
          <p:cNvPr id="10" name="TextBox 9"/>
          <p:cNvSpPr txBox="1"/>
          <p:nvPr/>
        </p:nvSpPr>
        <p:spPr>
          <a:xfrm>
            <a:off x="4386422" y="4039342"/>
            <a:ext cx="3300904" cy="304058"/>
          </a:xfrm>
          <a:prstGeom prst="rect">
            <a:avLst/>
          </a:prstGeom>
          <a:noFill/>
        </p:spPr>
        <p:txBody>
          <a:bodyPr wrap="none" rtlCol="0">
            <a:spAutoFit/>
          </a:bodyPr>
          <a:lstStyle/>
          <a:p>
            <a:r>
              <a:rPr lang="en-CA" sz="1600" b="1" dirty="0" smtClean="0">
                <a:solidFill>
                  <a:srgbClr val="C00000"/>
                </a:solidFill>
              </a:rPr>
              <a:t>Photos courtesy of soilfoodweb.com</a:t>
            </a:r>
            <a:endParaRPr lang="en-CA" sz="1600" b="1" dirty="0">
              <a:solidFill>
                <a:srgbClr val="C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685800" y="284163"/>
            <a:ext cx="7772400" cy="1447277"/>
          </a:xfrm>
          <a:ln/>
        </p:spPr>
        <p:txBody>
          <a:bodyPr>
            <a:spAutoFit/>
          </a:bodyPr>
          <a:lstStyle/>
          <a:p>
            <a:pPr>
              <a:lnSpc>
                <a:spcPct val="100000"/>
              </a:lnSpc>
              <a:buClr>
                <a:srgbClr val="FFFFFF"/>
              </a:buClr>
              <a:buSzTx/>
              <a:buFont typeface="Tahoma" pitchFamily="34" charset="0"/>
              <a:buChar char=" "/>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err="1" smtClean="0">
                <a:solidFill>
                  <a:srgbClr val="F2550E"/>
                </a:solidFill>
              </a:rPr>
              <a:t>Mycorrhizomal</a:t>
            </a:r>
            <a:r>
              <a:rPr lang="en-GB" dirty="0" smtClean="0">
                <a:solidFill>
                  <a:srgbClr val="F2550E"/>
                </a:solidFill>
              </a:rPr>
              <a:t> Remediation Potential</a:t>
            </a:r>
            <a:endParaRPr lang="en-GB" dirty="0">
              <a:solidFill>
                <a:srgbClr val="F2550E"/>
              </a:solidFill>
            </a:endParaRPr>
          </a:p>
        </p:txBody>
      </p:sp>
      <p:sp>
        <p:nvSpPr>
          <p:cNvPr id="18434" name="Rectangle 2"/>
          <p:cNvSpPr>
            <a:spLocks noGrp="1" noChangeArrowheads="1"/>
          </p:cNvSpPr>
          <p:nvPr>
            <p:ph sz="half" idx="1"/>
          </p:nvPr>
        </p:nvSpPr>
        <p:spPr>
          <a:xfrm>
            <a:off x="381000" y="1798637"/>
            <a:ext cx="8153400" cy="4830763"/>
          </a:xfrm>
          <a:ln/>
        </p:spPr>
        <p:txBody>
          <a:bodyPr>
            <a:spAutoFit/>
          </a:bodyPr>
          <a:lstStyle/>
          <a:p>
            <a:pPr>
              <a:lnSpc>
                <a:spcPct val="90000"/>
              </a:lnSpc>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b="1" i="1" dirty="0">
                <a:ln>
                  <a:solidFill>
                    <a:srgbClr val="F2550E"/>
                  </a:solidFill>
                </a:ln>
              </a:rPr>
              <a:t>PCBs, </a:t>
            </a:r>
            <a:r>
              <a:rPr lang="en-GB" b="1" i="1" dirty="0" err="1">
                <a:ln>
                  <a:solidFill>
                    <a:srgbClr val="F2550E"/>
                  </a:solidFill>
                </a:ln>
              </a:rPr>
              <a:t>atrazine</a:t>
            </a:r>
            <a:r>
              <a:rPr lang="en-GB" b="1" i="1" dirty="0">
                <a:ln>
                  <a:solidFill>
                    <a:srgbClr val="F2550E"/>
                  </a:solidFill>
                </a:ln>
              </a:rPr>
              <a:t>, and many more POPs can be degraded by </a:t>
            </a:r>
            <a:r>
              <a:rPr lang="en-GB" b="1" i="1" dirty="0" err="1">
                <a:ln>
                  <a:solidFill>
                    <a:srgbClr val="F2550E"/>
                  </a:solidFill>
                </a:ln>
              </a:rPr>
              <a:t>mycorrhizal</a:t>
            </a:r>
            <a:r>
              <a:rPr lang="en-GB" b="1" i="1" dirty="0">
                <a:ln>
                  <a:solidFill>
                    <a:srgbClr val="F2550E"/>
                  </a:solidFill>
                </a:ln>
              </a:rPr>
              <a:t> fungi </a:t>
            </a:r>
          </a:p>
          <a:p>
            <a:pPr>
              <a:lnSpc>
                <a:spcPct val="90000"/>
              </a:lnSpc>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b="1" i="1" dirty="0">
                <a:ln>
                  <a:solidFill>
                    <a:srgbClr val="F2550E"/>
                  </a:solidFill>
                </a:ln>
              </a:rPr>
              <a:t>(Donnelly and Fletcher, 1994 as cited in </a:t>
            </a:r>
            <a:r>
              <a:rPr lang="en-GB" sz="2000" b="1" i="1" dirty="0" err="1">
                <a:ln>
                  <a:solidFill>
                    <a:srgbClr val="F2550E"/>
                  </a:solidFill>
                </a:ln>
              </a:rPr>
              <a:t>Chaudhry</a:t>
            </a:r>
            <a:r>
              <a:rPr lang="en-GB" sz="2000" b="1" i="1" dirty="0">
                <a:ln>
                  <a:solidFill>
                    <a:srgbClr val="F2550E"/>
                  </a:solidFill>
                </a:ln>
              </a:rPr>
              <a:t>, 2005)  </a:t>
            </a:r>
          </a:p>
          <a:p>
            <a:pPr>
              <a:lnSpc>
                <a:spcPct val="90000"/>
              </a:lnSpc>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b="1" i="1" dirty="0">
                <a:ln>
                  <a:solidFill>
                    <a:srgbClr val="F2550E"/>
                  </a:solidFill>
                </a:ln>
              </a:rPr>
              <a:t>(Anderson and Coats, 1995 as cited in </a:t>
            </a:r>
            <a:r>
              <a:rPr lang="en-GB" sz="2000" b="1" i="1" dirty="0" err="1">
                <a:ln>
                  <a:solidFill>
                    <a:srgbClr val="F2550E"/>
                  </a:solidFill>
                </a:ln>
              </a:rPr>
              <a:t>Chaudhry</a:t>
            </a:r>
            <a:r>
              <a:rPr lang="en-GB" sz="2000" b="1" i="1" dirty="0">
                <a:ln>
                  <a:solidFill>
                    <a:srgbClr val="F2550E"/>
                  </a:solidFill>
                </a:ln>
              </a:rPr>
              <a:t>, 2005)</a:t>
            </a:r>
          </a:p>
          <a:p>
            <a:pPr>
              <a:lnSpc>
                <a:spcPct val="90000"/>
              </a:lnSpc>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000" b="1" i="1" dirty="0">
              <a:ln>
                <a:solidFill>
                  <a:srgbClr val="F2550E"/>
                </a:solidFill>
              </a:ln>
            </a:endParaRPr>
          </a:p>
          <a:p>
            <a:pPr>
              <a:lnSpc>
                <a:spcPct val="90000"/>
              </a:lnSpc>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b="1" i="1" dirty="0">
                <a:ln>
                  <a:solidFill>
                    <a:srgbClr val="F2550E"/>
                  </a:solidFill>
                </a:ln>
              </a:rPr>
              <a:t>A mix of grasses inoculated with </a:t>
            </a:r>
            <a:r>
              <a:rPr lang="en-GB" b="1" i="1" dirty="0" err="1">
                <a:ln>
                  <a:solidFill>
                    <a:srgbClr val="F2550E"/>
                  </a:solidFill>
                </a:ln>
              </a:rPr>
              <a:t>mycorrhizal</a:t>
            </a:r>
            <a:r>
              <a:rPr lang="en-GB" b="1" i="1" dirty="0">
                <a:ln>
                  <a:solidFill>
                    <a:srgbClr val="F2550E"/>
                  </a:solidFill>
                </a:ln>
              </a:rPr>
              <a:t> fungi can </a:t>
            </a:r>
            <a:r>
              <a:rPr lang="en-GB" b="1" i="1" dirty="0" err="1">
                <a:ln>
                  <a:solidFill>
                    <a:srgbClr val="F2550E"/>
                  </a:solidFill>
                </a:ln>
              </a:rPr>
              <a:t>hyperaccumulate</a:t>
            </a:r>
            <a:r>
              <a:rPr lang="en-GB" b="1" i="1" dirty="0">
                <a:ln>
                  <a:solidFill>
                    <a:srgbClr val="F2550E"/>
                  </a:solidFill>
                </a:ln>
              </a:rPr>
              <a:t> arsenic</a:t>
            </a:r>
          </a:p>
          <a:p>
            <a:pPr lvl="1">
              <a:lnSpc>
                <a:spcPct val="90000"/>
              </a:lnSpc>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b="1" i="1" dirty="0" err="1">
                <a:ln>
                  <a:solidFill>
                    <a:srgbClr val="F2550E"/>
                  </a:solidFill>
                </a:ln>
              </a:rPr>
              <a:t>Festuca</a:t>
            </a:r>
            <a:r>
              <a:rPr lang="en-GB" sz="2000" b="1" i="1" dirty="0">
                <a:ln>
                  <a:solidFill>
                    <a:srgbClr val="F2550E"/>
                  </a:solidFill>
                </a:ln>
              </a:rPr>
              <a:t> </a:t>
            </a:r>
            <a:r>
              <a:rPr lang="en-GB" sz="2000" b="1" i="1" dirty="0" err="1">
                <a:ln>
                  <a:solidFill>
                    <a:srgbClr val="F2550E"/>
                  </a:solidFill>
                </a:ln>
              </a:rPr>
              <a:t>rubra</a:t>
            </a:r>
            <a:r>
              <a:rPr lang="en-GB" sz="2000" b="1" i="1" dirty="0">
                <a:ln>
                  <a:solidFill>
                    <a:srgbClr val="F2550E"/>
                  </a:solidFill>
                </a:ln>
              </a:rPr>
              <a:t>, </a:t>
            </a:r>
            <a:r>
              <a:rPr lang="en-GB" sz="2000" b="1" i="1" dirty="0" err="1">
                <a:ln>
                  <a:solidFill>
                    <a:srgbClr val="F2550E"/>
                  </a:solidFill>
                </a:ln>
              </a:rPr>
              <a:t>Festuca</a:t>
            </a:r>
            <a:r>
              <a:rPr lang="en-GB" sz="2000" b="1" i="1" dirty="0">
                <a:ln>
                  <a:solidFill>
                    <a:srgbClr val="F2550E"/>
                  </a:solidFill>
                </a:ln>
              </a:rPr>
              <a:t> </a:t>
            </a:r>
            <a:r>
              <a:rPr lang="en-GB" sz="2000" b="1" i="1" dirty="0" err="1">
                <a:ln>
                  <a:solidFill>
                    <a:srgbClr val="F2550E"/>
                  </a:solidFill>
                </a:ln>
              </a:rPr>
              <a:t>eliator</a:t>
            </a:r>
            <a:r>
              <a:rPr lang="en-GB" sz="2000" b="1" i="1" dirty="0">
                <a:ln>
                  <a:solidFill>
                    <a:srgbClr val="F2550E"/>
                  </a:solidFill>
                </a:ln>
              </a:rPr>
              <a:t>,  </a:t>
            </a:r>
            <a:r>
              <a:rPr lang="en-GB" sz="2000" b="1" i="1" dirty="0" err="1">
                <a:ln>
                  <a:solidFill>
                    <a:srgbClr val="F2550E"/>
                  </a:solidFill>
                </a:ln>
              </a:rPr>
              <a:t>Agropyron</a:t>
            </a:r>
            <a:r>
              <a:rPr lang="en-GB" sz="2000" b="1" i="1" dirty="0">
                <a:ln>
                  <a:solidFill>
                    <a:srgbClr val="F2550E"/>
                  </a:solidFill>
                </a:ln>
              </a:rPr>
              <a:t> </a:t>
            </a:r>
            <a:r>
              <a:rPr lang="en-GB" sz="2000" b="1" i="1" dirty="0" err="1">
                <a:ln>
                  <a:solidFill>
                    <a:srgbClr val="F2550E"/>
                  </a:solidFill>
                </a:ln>
              </a:rPr>
              <a:t>repens</a:t>
            </a:r>
            <a:r>
              <a:rPr lang="en-GB" sz="2000" b="1" i="1" dirty="0">
                <a:ln>
                  <a:solidFill>
                    <a:srgbClr val="F2550E"/>
                  </a:solidFill>
                </a:ln>
              </a:rPr>
              <a:t>, and </a:t>
            </a:r>
            <a:r>
              <a:rPr lang="en-GB" sz="2000" b="1" i="1" dirty="0" err="1">
                <a:ln>
                  <a:solidFill>
                    <a:srgbClr val="F2550E"/>
                  </a:solidFill>
                </a:ln>
              </a:rPr>
              <a:t>Trifolium</a:t>
            </a:r>
            <a:r>
              <a:rPr lang="en-GB" sz="2000" b="1" i="1" dirty="0">
                <a:ln>
                  <a:solidFill>
                    <a:srgbClr val="F2550E"/>
                  </a:solidFill>
                </a:ln>
              </a:rPr>
              <a:t> </a:t>
            </a:r>
            <a:r>
              <a:rPr lang="en-GB" sz="2000" b="1" i="1" dirty="0" err="1">
                <a:ln>
                  <a:solidFill>
                    <a:srgbClr val="F2550E"/>
                  </a:solidFill>
                </a:ln>
              </a:rPr>
              <a:t>repens</a:t>
            </a:r>
            <a:r>
              <a:rPr lang="en-GB" sz="2000" b="1" i="1" dirty="0">
                <a:ln>
                  <a:solidFill>
                    <a:srgbClr val="F2550E"/>
                  </a:solidFill>
                </a:ln>
              </a:rPr>
              <a:t> inoculated </a:t>
            </a:r>
            <a:r>
              <a:rPr lang="en-GB" sz="2000" b="1" i="1" dirty="0" err="1">
                <a:ln>
                  <a:solidFill>
                    <a:srgbClr val="F2550E"/>
                  </a:solidFill>
                </a:ln>
              </a:rPr>
              <a:t>Glomus</a:t>
            </a:r>
            <a:r>
              <a:rPr lang="en-GB" sz="2000" b="1" i="1" dirty="0">
                <a:ln>
                  <a:solidFill>
                    <a:srgbClr val="F2550E"/>
                  </a:solidFill>
                </a:ln>
              </a:rPr>
              <a:t> </a:t>
            </a:r>
            <a:r>
              <a:rPr lang="en-GB" sz="2000" b="1" i="1" dirty="0" err="1">
                <a:ln>
                  <a:solidFill>
                    <a:srgbClr val="F2550E"/>
                  </a:solidFill>
                </a:ln>
              </a:rPr>
              <a:t>intraradices</a:t>
            </a:r>
            <a:r>
              <a:rPr lang="en-GB" sz="2000" b="1" i="1" dirty="0">
                <a:ln>
                  <a:solidFill>
                    <a:srgbClr val="F2550E"/>
                  </a:solidFill>
                </a:ln>
              </a:rPr>
              <a:t> had a maximum As shoot concentration of 1,713  </a:t>
            </a:r>
            <a:r>
              <a:rPr lang="en-GB" sz="2000" b="1" i="1" dirty="0" err="1">
                <a:ln>
                  <a:solidFill>
                    <a:srgbClr val="F2550E"/>
                  </a:solidFill>
                </a:ln>
              </a:rPr>
              <a:t>μg</a:t>
            </a:r>
            <a:r>
              <a:rPr lang="en-GB" sz="2000" b="1" i="1" dirty="0">
                <a:ln>
                  <a:solidFill>
                    <a:srgbClr val="F2550E"/>
                  </a:solidFill>
                </a:ln>
              </a:rPr>
              <a:t>/g growing on soils with an arsenic content of 50 </a:t>
            </a:r>
            <a:r>
              <a:rPr lang="en-GB" sz="2000" b="1" i="1" dirty="0" err="1">
                <a:ln>
                  <a:solidFill>
                    <a:srgbClr val="F2550E"/>
                  </a:solidFill>
                </a:ln>
              </a:rPr>
              <a:t>μg</a:t>
            </a:r>
            <a:r>
              <a:rPr lang="en-GB" sz="2000" b="1" i="1" dirty="0">
                <a:ln>
                  <a:solidFill>
                    <a:srgbClr val="F2550E"/>
                  </a:solidFill>
                </a:ln>
              </a:rPr>
              <a:t>/g under optimal conditions (</a:t>
            </a:r>
            <a:r>
              <a:rPr lang="en-GB" sz="2000" b="1" i="1" dirty="0" err="1">
                <a:ln>
                  <a:solidFill>
                    <a:srgbClr val="F2550E"/>
                  </a:solidFill>
                </a:ln>
              </a:rPr>
              <a:t>Giasson</a:t>
            </a:r>
            <a:r>
              <a:rPr lang="en-GB" sz="2000" b="1" i="1" dirty="0">
                <a:ln>
                  <a:solidFill>
                    <a:srgbClr val="F2550E"/>
                  </a:solidFill>
                </a:ln>
              </a:rPr>
              <a:t> et. al. 2006)</a:t>
            </a:r>
          </a:p>
          <a:p>
            <a:pPr lvl="1">
              <a:lnSpc>
                <a:spcPct val="90000"/>
              </a:lnSpc>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000" b="1" i="1" dirty="0">
              <a:ln>
                <a:solidFill>
                  <a:srgbClr val="F2550E"/>
                </a:solidFill>
              </a:ln>
            </a:endParaRPr>
          </a:p>
          <a:p>
            <a:pPr lvl="1">
              <a:lnSpc>
                <a:spcPct val="90000"/>
              </a:lnSpc>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000" b="1" i="1"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685800" y="284163"/>
            <a:ext cx="7772400" cy="1077945"/>
          </a:xfrm>
          <a:ln/>
        </p:spPr>
        <p:txBody>
          <a:bodyPr>
            <a:spAutoFit/>
          </a:bodyPr>
          <a:lstStyle/>
          <a:p>
            <a:pPr>
              <a:lnSpc>
                <a:spcPct val="100000"/>
              </a:lnSpc>
              <a:buClr>
                <a:srgbClr val="FFFFFF"/>
              </a:buClr>
              <a:buSzTx/>
              <a:buFont typeface="Tahoma" pitchFamily="34" charset="0"/>
              <a:buChar char=" "/>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solidFill>
                  <a:srgbClr val="F2550E"/>
                </a:solidFill>
              </a:rPr>
              <a:t>General Rule of Thumb</a:t>
            </a:r>
            <a:br>
              <a:rPr lang="en-GB" dirty="0" smtClean="0">
                <a:solidFill>
                  <a:srgbClr val="F2550E"/>
                </a:solidFill>
              </a:rPr>
            </a:br>
            <a:r>
              <a:rPr lang="en-GB" sz="2000" dirty="0" smtClean="0">
                <a:solidFill>
                  <a:srgbClr val="F2550E"/>
                </a:solidFill>
              </a:rPr>
              <a:t>(like all rules </a:t>
            </a:r>
            <a:r>
              <a:rPr lang="en-GB" sz="2000" dirty="0" smtClean="0">
                <a:solidFill>
                  <a:srgbClr val="F2550E"/>
                </a:solidFill>
              </a:rPr>
              <a:t>of thumb there </a:t>
            </a:r>
            <a:r>
              <a:rPr lang="en-GB" sz="2000" dirty="0" smtClean="0">
                <a:solidFill>
                  <a:srgbClr val="F2550E"/>
                </a:solidFill>
              </a:rPr>
              <a:t>are </a:t>
            </a:r>
            <a:r>
              <a:rPr lang="en-GB" sz="2000" dirty="0" smtClean="0">
                <a:solidFill>
                  <a:srgbClr val="F2550E"/>
                </a:solidFill>
              </a:rPr>
              <a:t>always exceptions</a:t>
            </a:r>
            <a:r>
              <a:rPr lang="en-GB" sz="2000" dirty="0" smtClean="0">
                <a:solidFill>
                  <a:srgbClr val="F2550E"/>
                </a:solidFill>
              </a:rPr>
              <a:t>!)</a:t>
            </a:r>
            <a:endParaRPr lang="en-GB" sz="2000" dirty="0">
              <a:solidFill>
                <a:srgbClr val="F2550E"/>
              </a:solidFill>
            </a:endParaRPr>
          </a:p>
        </p:txBody>
      </p:sp>
      <p:sp>
        <p:nvSpPr>
          <p:cNvPr id="18434" name="Rectangle 2"/>
          <p:cNvSpPr>
            <a:spLocks noGrp="1" noChangeArrowheads="1"/>
          </p:cNvSpPr>
          <p:nvPr>
            <p:ph sz="half" idx="1"/>
          </p:nvPr>
        </p:nvSpPr>
        <p:spPr>
          <a:xfrm>
            <a:off x="685800" y="1692275"/>
            <a:ext cx="8153400" cy="2810642"/>
          </a:xfrm>
          <a:ln/>
        </p:spPr>
        <p:txBody>
          <a:bodyPr>
            <a:spAutoFit/>
          </a:bodyPr>
          <a:lstStyle/>
          <a:p>
            <a:pPr>
              <a:lnSpc>
                <a:spcPct val="90000"/>
              </a:lnSpc>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b="1" i="1" dirty="0" smtClean="0">
                <a:ln>
                  <a:solidFill>
                    <a:srgbClr val="F2550E"/>
                  </a:solidFill>
                </a:ln>
                <a:solidFill>
                  <a:srgbClr val="F2550E"/>
                </a:solidFill>
              </a:rPr>
              <a:t>VAM </a:t>
            </a:r>
          </a:p>
          <a:p>
            <a:pPr>
              <a:lnSpc>
                <a:spcPct val="90000"/>
              </a:lnSpc>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b="1" i="1" dirty="0" smtClean="0">
                <a:ln>
                  <a:solidFill>
                    <a:srgbClr val="F2550E"/>
                  </a:solidFill>
                </a:ln>
                <a:solidFill>
                  <a:srgbClr val="F2550E"/>
                </a:solidFill>
              </a:rPr>
              <a:t>V</a:t>
            </a:r>
            <a:r>
              <a:rPr lang="en-GB" b="1" i="1" dirty="0" smtClean="0">
                <a:ln>
                  <a:solidFill>
                    <a:srgbClr val="F2550E"/>
                  </a:solidFill>
                </a:ln>
              </a:rPr>
              <a:t>ery good for </a:t>
            </a:r>
            <a:r>
              <a:rPr lang="en-GB" b="1" i="1" dirty="0" smtClean="0">
                <a:ln>
                  <a:solidFill>
                    <a:srgbClr val="F2550E"/>
                  </a:solidFill>
                </a:ln>
                <a:solidFill>
                  <a:srgbClr val="F2550E"/>
                </a:solidFill>
              </a:rPr>
              <a:t>A</a:t>
            </a:r>
            <a:r>
              <a:rPr lang="en-GB" b="1" i="1" dirty="0" smtClean="0">
                <a:ln>
                  <a:solidFill>
                    <a:srgbClr val="F2550E"/>
                  </a:solidFill>
                </a:ln>
              </a:rPr>
              <a:t>ccumulation of </a:t>
            </a:r>
            <a:r>
              <a:rPr lang="en-GB" b="1" i="1" dirty="0" smtClean="0">
                <a:ln>
                  <a:solidFill>
                    <a:srgbClr val="F2550E"/>
                  </a:solidFill>
                </a:ln>
                <a:solidFill>
                  <a:srgbClr val="F2550E"/>
                </a:solidFill>
              </a:rPr>
              <a:t>M</a:t>
            </a:r>
            <a:r>
              <a:rPr lang="en-GB" b="1" i="1" dirty="0" smtClean="0">
                <a:ln>
                  <a:solidFill>
                    <a:srgbClr val="F2550E"/>
                  </a:solidFill>
                </a:ln>
              </a:rPr>
              <a:t>etals</a:t>
            </a:r>
            <a:endParaRPr lang="en-GB" b="1" i="1" dirty="0">
              <a:ln>
                <a:solidFill>
                  <a:srgbClr val="F2550E"/>
                </a:solidFill>
              </a:ln>
            </a:endParaRPr>
          </a:p>
          <a:p>
            <a:pPr>
              <a:lnSpc>
                <a:spcPct val="90000"/>
              </a:lnSpc>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b="1" i="1" dirty="0">
              <a:ln>
                <a:solidFill>
                  <a:srgbClr val="F2550E"/>
                </a:solidFill>
              </a:ln>
            </a:endParaRPr>
          </a:p>
          <a:p>
            <a:pPr>
              <a:lnSpc>
                <a:spcPct val="90000"/>
              </a:lnSpc>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b="1" i="1" dirty="0" smtClean="0">
                <a:ln>
                  <a:solidFill>
                    <a:srgbClr val="F2550E"/>
                  </a:solidFill>
                </a:ln>
                <a:solidFill>
                  <a:srgbClr val="F2550E"/>
                </a:solidFill>
              </a:rPr>
              <a:t>ECM / E</a:t>
            </a:r>
            <a:r>
              <a:rPr lang="en-GB" b="1" i="1" dirty="0" smtClean="0">
                <a:ln>
                  <a:solidFill>
                    <a:srgbClr val="F2550E"/>
                  </a:solidFill>
                </a:ln>
              </a:rPr>
              <a:t>RM </a:t>
            </a:r>
          </a:p>
          <a:p>
            <a:pPr>
              <a:lnSpc>
                <a:spcPct val="90000"/>
              </a:lnSpc>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b="1" i="1" dirty="0" smtClean="0">
                <a:ln>
                  <a:solidFill>
                    <a:srgbClr val="F2550E"/>
                  </a:solidFill>
                </a:ln>
                <a:solidFill>
                  <a:srgbClr val="F2550E"/>
                </a:solidFill>
              </a:rPr>
              <a:t>E</a:t>
            </a:r>
            <a:r>
              <a:rPr lang="en-GB" b="1" i="1" dirty="0" smtClean="0">
                <a:ln>
                  <a:solidFill>
                    <a:srgbClr val="F2550E"/>
                  </a:solidFill>
                </a:ln>
              </a:rPr>
              <a:t>xcellent </a:t>
            </a:r>
            <a:r>
              <a:rPr lang="en-GB" b="1" i="1" dirty="0" smtClean="0">
                <a:ln>
                  <a:solidFill>
                    <a:srgbClr val="F2550E"/>
                  </a:solidFill>
                </a:ln>
                <a:solidFill>
                  <a:srgbClr val="F2550E"/>
                </a:solidFill>
              </a:rPr>
              <a:t>C</a:t>
            </a:r>
            <a:r>
              <a:rPr lang="en-GB" b="1" i="1" dirty="0" smtClean="0">
                <a:ln>
                  <a:solidFill>
                    <a:srgbClr val="F2550E"/>
                  </a:solidFill>
                </a:ln>
              </a:rPr>
              <a:t>hemical </a:t>
            </a:r>
            <a:r>
              <a:rPr lang="en-GB" b="1" i="1" dirty="0" err="1" smtClean="0">
                <a:ln>
                  <a:solidFill>
                    <a:srgbClr val="F2550E"/>
                  </a:solidFill>
                </a:ln>
                <a:solidFill>
                  <a:srgbClr val="F2550E"/>
                </a:solidFill>
              </a:rPr>
              <a:t>M</a:t>
            </a:r>
            <a:r>
              <a:rPr lang="en-GB" b="1" i="1" dirty="0" err="1" smtClean="0">
                <a:ln>
                  <a:solidFill>
                    <a:srgbClr val="F2550E"/>
                  </a:solidFill>
                </a:ln>
              </a:rPr>
              <a:t>etabolization</a:t>
            </a:r>
            <a:r>
              <a:rPr lang="en-GB" b="1" i="1" dirty="0" smtClean="0">
                <a:ln>
                  <a:solidFill>
                    <a:srgbClr val="F2550E"/>
                  </a:solidFill>
                </a:ln>
              </a:rPr>
              <a:t> / </a:t>
            </a:r>
            <a:r>
              <a:rPr lang="en-GB" b="1" i="1" dirty="0" smtClean="0">
                <a:ln>
                  <a:solidFill>
                    <a:srgbClr val="F2550E"/>
                  </a:solidFill>
                </a:ln>
                <a:solidFill>
                  <a:srgbClr val="F2550E"/>
                </a:solidFill>
              </a:rPr>
              <a:t>E</a:t>
            </a:r>
            <a:r>
              <a:rPr lang="en-GB" b="1" i="1" dirty="0" smtClean="0">
                <a:ln>
                  <a:solidFill>
                    <a:srgbClr val="F2550E"/>
                  </a:solidFill>
                </a:ln>
              </a:rPr>
              <a:t>nzymes</a:t>
            </a:r>
            <a:endParaRPr lang="en-GB" b="1" i="1" dirty="0">
              <a:ln>
                <a:solidFill>
                  <a:srgbClr val="F2550E"/>
                </a:solidFill>
              </a:ln>
            </a:endParaRPr>
          </a:p>
          <a:p>
            <a:pPr lvl="1">
              <a:lnSpc>
                <a:spcPct val="90000"/>
              </a:lnSpc>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000" b="1" i="1"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p:cNvPicPr>
            <a:picLocks noChangeAspect="1" noChangeArrowheads="1"/>
          </p:cNvPicPr>
          <p:nvPr/>
        </p:nvPicPr>
        <p:blipFill>
          <a:blip r:embed="rId3" cstate="print"/>
          <a:stretch>
            <a:fillRect/>
          </a:stretch>
        </p:blipFill>
        <p:spPr bwMode="auto">
          <a:xfrm>
            <a:off x="0" y="0"/>
            <a:ext cx="9144000" cy="6858000"/>
          </a:xfrm>
          <a:prstGeom prst="rect">
            <a:avLst/>
          </a:prstGeom>
          <a:noFill/>
          <a:ln w="9525">
            <a:noFill/>
            <a:miter lim="800000"/>
            <a:headEnd/>
            <a:tailEnd/>
          </a:ln>
          <a:effectLst/>
        </p:spPr>
      </p:pic>
      <p:sp>
        <p:nvSpPr>
          <p:cNvPr id="19458" name="Rectangle 2"/>
          <p:cNvSpPr>
            <a:spLocks noGrp="1" noChangeArrowheads="1"/>
          </p:cNvSpPr>
          <p:nvPr>
            <p:ph sz="half" idx="1"/>
          </p:nvPr>
        </p:nvSpPr>
        <p:spPr>
          <a:xfrm>
            <a:off x="0" y="262673"/>
            <a:ext cx="9144000" cy="1489768"/>
          </a:xfrm>
          <a:ln/>
        </p:spPr>
        <p:txBody>
          <a:bodyPr lIns="90000" tIns="46800" rIns="90000" bIns="46800" anchor="t">
            <a:spAutoFit/>
          </a:bodyPr>
          <a:lstStyle/>
          <a:p>
            <a:pPr algn="l">
              <a:lnSpc>
                <a:spcPct val="100000"/>
              </a:lnSpc>
              <a:spcBef>
                <a:spcPts val="800"/>
              </a:spcBef>
              <a:buClr>
                <a:srgbClr val="FFFFFF"/>
              </a:buClr>
              <a:buSzTx/>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dirty="0" smtClean="0">
                <a:ln>
                  <a:solidFill>
                    <a:srgbClr val="F2550E"/>
                  </a:solidFill>
                </a:ln>
                <a:solidFill>
                  <a:srgbClr val="F2550E"/>
                </a:solidFill>
                <a:latin typeface="Times New Roman" pitchFamily="18" charset="0"/>
              </a:rPr>
              <a:t>Substantial r</a:t>
            </a:r>
            <a:r>
              <a:rPr lang="en-GB" dirty="0" smtClean="0">
                <a:ln>
                  <a:solidFill>
                    <a:srgbClr val="F2550E"/>
                  </a:solidFill>
                </a:ln>
                <a:solidFill>
                  <a:srgbClr val="F2550E"/>
                </a:solidFill>
                <a:effectLst/>
                <a:latin typeface="Times New Roman" pitchFamily="18" charset="0"/>
              </a:rPr>
              <a:t>esearch on </a:t>
            </a:r>
            <a:r>
              <a:rPr lang="en-GB" dirty="0" err="1" smtClean="0">
                <a:ln>
                  <a:solidFill>
                    <a:srgbClr val="F2550E"/>
                  </a:solidFill>
                </a:ln>
                <a:solidFill>
                  <a:srgbClr val="F2550E"/>
                </a:solidFill>
                <a:effectLst/>
                <a:latin typeface="Times New Roman" pitchFamily="18" charset="0"/>
              </a:rPr>
              <a:t>mycoremediation</a:t>
            </a:r>
            <a:r>
              <a:rPr lang="en-GB" dirty="0" smtClean="0">
                <a:ln>
                  <a:solidFill>
                    <a:srgbClr val="F2550E"/>
                  </a:solidFill>
                </a:ln>
                <a:solidFill>
                  <a:srgbClr val="F2550E"/>
                </a:solidFill>
                <a:effectLst/>
                <a:latin typeface="Times New Roman" pitchFamily="18" charset="0"/>
              </a:rPr>
              <a:t> is done... </a:t>
            </a:r>
          </a:p>
          <a:p>
            <a:pPr algn="l">
              <a:lnSpc>
                <a:spcPct val="100000"/>
              </a:lnSpc>
              <a:spcBef>
                <a:spcPts val="800"/>
              </a:spcBef>
              <a:buClr>
                <a:srgbClr val="FFFFFF"/>
              </a:buClr>
              <a:buSzTx/>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dirty="0" smtClean="0">
                <a:ln>
                  <a:solidFill>
                    <a:srgbClr val="F2550E"/>
                  </a:solidFill>
                </a:ln>
                <a:solidFill>
                  <a:srgbClr val="F2550E"/>
                </a:solidFill>
                <a:effectLst/>
                <a:latin typeface="Times New Roman" pitchFamily="18" charset="0"/>
              </a:rPr>
              <a:t>The future promises the development of successful field applications for this technology...</a:t>
            </a:r>
            <a:endParaRPr lang="en-GB" dirty="0">
              <a:solidFill>
                <a:srgbClr val="F2550E"/>
              </a:solidFill>
              <a:effectLst/>
              <a:latin typeface="Times New Roman" pitchFamily="18" charset="0"/>
            </a:endParaRPr>
          </a:p>
        </p:txBody>
      </p:sp>
      <p:sp>
        <p:nvSpPr>
          <p:cNvPr id="19461" name="Text Box 5"/>
          <p:cNvSpPr txBox="1">
            <a:spLocks noChangeArrowheads="1"/>
          </p:cNvSpPr>
          <p:nvPr/>
        </p:nvSpPr>
        <p:spPr bwMode="auto">
          <a:xfrm>
            <a:off x="76200" y="6219416"/>
            <a:ext cx="9047670" cy="409984"/>
          </a:xfrm>
          <a:prstGeom prst="rect">
            <a:avLst/>
          </a:prstGeom>
          <a:noFill/>
          <a:ln w="9525">
            <a:noFill/>
            <a:miter lim="800000"/>
            <a:headEnd/>
            <a:tailEnd/>
          </a:ln>
          <a:effectLst/>
        </p:spPr>
        <p:txBody>
          <a:bodyPr wrap="none">
            <a:spAutoFit/>
          </a:bodyPr>
          <a:lstStyle/>
          <a:p>
            <a:r>
              <a:rPr lang="en-US" dirty="0" smtClean="0">
                <a:ln>
                  <a:solidFill>
                    <a:srgbClr val="F2550E"/>
                  </a:solidFill>
                </a:ln>
              </a:rPr>
              <a:t>Photo of fungi isolated from a piece of charcoal I found in tank of water </a:t>
            </a:r>
            <a:endParaRPr lang="en-US" dirty="0">
              <a:ln>
                <a:solidFill>
                  <a:srgbClr val="F2550E"/>
                </a:solidFill>
              </a:ln>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685800" y="284163"/>
            <a:ext cx="7772400" cy="770168"/>
          </a:xfrm>
          <a:ln/>
        </p:spPr>
        <p:txBody>
          <a:bodyPr>
            <a:spAutoFit/>
          </a:bodyPr>
          <a:lstStyle/>
          <a:p>
            <a:pPr>
              <a:lnSpc>
                <a:spcPct val="100000"/>
              </a:lnSpc>
              <a:buClr>
                <a:srgbClr val="FFFFFF"/>
              </a:buClr>
              <a:buSzTx/>
              <a:buFont typeface="Tahoma" pitchFamily="34" charset="0"/>
              <a:buChar char=" "/>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err="1" smtClean="0">
                <a:solidFill>
                  <a:srgbClr val="F2550E"/>
                </a:solidFill>
              </a:rPr>
              <a:t>Ramial</a:t>
            </a:r>
            <a:r>
              <a:rPr lang="en-GB" dirty="0" smtClean="0">
                <a:solidFill>
                  <a:srgbClr val="F2550E"/>
                </a:solidFill>
              </a:rPr>
              <a:t> Woodchips</a:t>
            </a:r>
            <a:endParaRPr lang="en-GB" sz="2000" dirty="0">
              <a:solidFill>
                <a:srgbClr val="F2550E"/>
              </a:solidFill>
            </a:endParaRPr>
          </a:p>
        </p:txBody>
      </p:sp>
      <p:sp>
        <p:nvSpPr>
          <p:cNvPr id="5" name="Rectangle 2"/>
          <p:cNvSpPr>
            <a:spLocks noGrp="1" noChangeArrowheads="1"/>
          </p:cNvSpPr>
          <p:nvPr>
            <p:ph sz="half" idx="1"/>
          </p:nvPr>
        </p:nvSpPr>
        <p:spPr>
          <a:xfrm>
            <a:off x="228600" y="1295400"/>
            <a:ext cx="8153400" cy="6153609"/>
          </a:xfrm>
          <a:ln/>
        </p:spPr>
        <p:txBody>
          <a:bodyPr>
            <a:spAutoFit/>
          </a:bodyPr>
          <a:lstStyle/>
          <a:p>
            <a:pPr>
              <a:lnSpc>
                <a:spcPct val="90000"/>
              </a:lnSpc>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b="1" i="1" dirty="0" smtClean="0">
                <a:ln>
                  <a:solidFill>
                    <a:srgbClr val="F2550E"/>
                  </a:solidFill>
                </a:ln>
              </a:rPr>
              <a:t>How to Make and Use </a:t>
            </a:r>
            <a:r>
              <a:rPr lang="en-GB" b="1" i="1" dirty="0" err="1" smtClean="0">
                <a:ln>
                  <a:solidFill>
                    <a:srgbClr val="F2550E"/>
                  </a:solidFill>
                </a:ln>
              </a:rPr>
              <a:t>Ramial</a:t>
            </a:r>
            <a:r>
              <a:rPr lang="en-GB" b="1" i="1" dirty="0" smtClean="0">
                <a:ln>
                  <a:solidFill>
                    <a:srgbClr val="F2550E"/>
                  </a:solidFill>
                </a:ln>
              </a:rPr>
              <a:t> Woodchips</a:t>
            </a:r>
          </a:p>
          <a:p>
            <a:pPr>
              <a:lnSpc>
                <a:spcPct val="90000"/>
              </a:lnSpc>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b="1" i="1" dirty="0" smtClean="0">
                <a:ln>
                  <a:solidFill>
                    <a:srgbClr val="F2550E"/>
                  </a:solidFill>
                </a:ln>
              </a:rPr>
              <a:t>	Chipping the TOPS of hardwoods (preferably maple/oak/beech, avoid softwoods)</a:t>
            </a:r>
          </a:p>
          <a:p>
            <a:pPr>
              <a:lnSpc>
                <a:spcPct val="90000"/>
              </a:lnSpc>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b="1" i="1" dirty="0" smtClean="0">
              <a:ln>
                <a:solidFill>
                  <a:srgbClr val="F2550E"/>
                </a:solidFill>
              </a:ln>
            </a:endParaRPr>
          </a:p>
          <a:p>
            <a:pPr>
              <a:lnSpc>
                <a:spcPct val="90000"/>
              </a:lnSpc>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b="1" i="1" dirty="0" smtClean="0">
                <a:ln>
                  <a:solidFill>
                    <a:srgbClr val="F2550E"/>
                  </a:solidFill>
                </a:ln>
              </a:rPr>
              <a:t>Use as you would</a:t>
            </a:r>
          </a:p>
          <a:p>
            <a:pPr>
              <a:lnSpc>
                <a:spcPct val="90000"/>
              </a:lnSpc>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b="1" i="1" dirty="0" smtClean="0">
                <a:ln>
                  <a:solidFill>
                    <a:srgbClr val="F2550E"/>
                  </a:solidFill>
                </a:ln>
              </a:rPr>
              <a:t>mulch around your </a:t>
            </a:r>
          </a:p>
          <a:p>
            <a:pPr>
              <a:lnSpc>
                <a:spcPct val="90000"/>
              </a:lnSpc>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b="1" i="1" dirty="0" smtClean="0">
                <a:ln>
                  <a:solidFill>
                    <a:srgbClr val="F2550E"/>
                  </a:solidFill>
                </a:ln>
              </a:rPr>
              <a:t>plants and any other</a:t>
            </a:r>
          </a:p>
          <a:p>
            <a:pPr>
              <a:lnSpc>
                <a:spcPct val="90000"/>
              </a:lnSpc>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b="1" i="1" dirty="0" smtClean="0">
                <a:ln>
                  <a:solidFill>
                    <a:srgbClr val="F2550E"/>
                  </a:solidFill>
                </a:ln>
              </a:rPr>
              <a:t>areas you wish to build</a:t>
            </a:r>
          </a:p>
          <a:p>
            <a:pPr>
              <a:lnSpc>
                <a:spcPct val="90000"/>
              </a:lnSpc>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b="1" i="1" dirty="0" smtClean="0">
                <a:ln>
                  <a:solidFill>
                    <a:srgbClr val="F2550E"/>
                  </a:solidFill>
                </a:ln>
              </a:rPr>
              <a:t>healthy vibrant soil</a:t>
            </a:r>
          </a:p>
          <a:p>
            <a:pPr>
              <a:lnSpc>
                <a:spcPct val="90000"/>
              </a:lnSpc>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b="1" i="1" dirty="0" smtClean="0">
              <a:ln>
                <a:solidFill>
                  <a:srgbClr val="F2550E"/>
                </a:solidFill>
              </a:ln>
            </a:endParaRPr>
          </a:p>
          <a:p>
            <a:pPr>
              <a:lnSpc>
                <a:spcPct val="90000"/>
              </a:lnSpc>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b="1" i="1" dirty="0" smtClean="0">
                <a:ln>
                  <a:solidFill>
                    <a:srgbClr val="F2550E"/>
                  </a:solidFill>
                </a:ln>
              </a:rPr>
              <a:t>	</a:t>
            </a:r>
            <a:endParaRPr lang="en-GB" b="1" dirty="0" smtClean="0">
              <a:ln>
                <a:solidFill>
                  <a:srgbClr val="F2550E"/>
                </a:solidFill>
              </a:ln>
            </a:endParaRPr>
          </a:p>
          <a:p>
            <a:pPr>
              <a:lnSpc>
                <a:spcPct val="90000"/>
              </a:lnSpc>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b="1" i="1" dirty="0" smtClean="0">
              <a:ln>
                <a:solidFill>
                  <a:srgbClr val="F2550E"/>
                </a:solidFill>
              </a:ln>
            </a:endParaRPr>
          </a:p>
          <a:p>
            <a:pPr>
              <a:lnSpc>
                <a:spcPct val="90000"/>
              </a:lnSpc>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000" b="1" i="1" dirty="0"/>
          </a:p>
        </p:txBody>
      </p:sp>
      <p:pic>
        <p:nvPicPr>
          <p:cNvPr id="4" name="Picture 3" descr="DSCN6130.JPG"/>
          <p:cNvPicPr>
            <a:picLocks noChangeAspect="1"/>
          </p:cNvPicPr>
          <p:nvPr/>
        </p:nvPicPr>
        <p:blipFill>
          <a:blip r:embed="rId3" cstate="print"/>
          <a:stretch>
            <a:fillRect/>
          </a:stretch>
        </p:blipFill>
        <p:spPr>
          <a:xfrm>
            <a:off x="3968496" y="2976372"/>
            <a:ext cx="5175504" cy="3881628"/>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00924_002.jpg"/>
          <p:cNvPicPr>
            <a:picLocks noChangeAspect="1"/>
          </p:cNvPicPr>
          <p:nvPr/>
        </p:nvPicPr>
        <p:blipFill>
          <a:blip r:embed="rId3" cstate="print"/>
          <a:stretch>
            <a:fillRect/>
          </a:stretch>
        </p:blipFill>
        <p:spPr>
          <a:xfrm>
            <a:off x="5689600" y="4267200"/>
            <a:ext cx="3454400" cy="2590800"/>
          </a:xfrm>
          <a:prstGeom prst="rect">
            <a:avLst/>
          </a:prstGeom>
        </p:spPr>
      </p:pic>
      <p:sp>
        <p:nvSpPr>
          <p:cNvPr id="18433" name="Rectangle 1"/>
          <p:cNvSpPr>
            <a:spLocks noGrp="1" noChangeArrowheads="1"/>
          </p:cNvSpPr>
          <p:nvPr>
            <p:ph type="title"/>
          </p:nvPr>
        </p:nvSpPr>
        <p:spPr>
          <a:xfrm>
            <a:off x="685800" y="284163"/>
            <a:ext cx="7772400" cy="770168"/>
          </a:xfrm>
          <a:ln/>
        </p:spPr>
        <p:txBody>
          <a:bodyPr>
            <a:spAutoFit/>
          </a:bodyPr>
          <a:lstStyle/>
          <a:p>
            <a:pPr>
              <a:lnSpc>
                <a:spcPct val="100000"/>
              </a:lnSpc>
              <a:buClr>
                <a:srgbClr val="FFFFFF"/>
              </a:buClr>
              <a:buSzTx/>
              <a:buFont typeface="Tahoma" pitchFamily="34" charset="0"/>
              <a:buChar char=" "/>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solidFill>
                  <a:srgbClr val="F2550E"/>
                </a:solidFill>
              </a:rPr>
              <a:t>King </a:t>
            </a:r>
            <a:r>
              <a:rPr lang="en-GB" dirty="0" err="1" smtClean="0">
                <a:solidFill>
                  <a:srgbClr val="F2550E"/>
                </a:solidFill>
              </a:rPr>
              <a:t>Stropharia</a:t>
            </a:r>
            <a:endParaRPr lang="en-GB" sz="2000" dirty="0">
              <a:solidFill>
                <a:srgbClr val="F2550E"/>
              </a:solidFill>
            </a:endParaRPr>
          </a:p>
        </p:txBody>
      </p:sp>
      <p:sp>
        <p:nvSpPr>
          <p:cNvPr id="5" name="Rectangle 2"/>
          <p:cNvSpPr>
            <a:spLocks noGrp="1" noChangeArrowheads="1"/>
          </p:cNvSpPr>
          <p:nvPr>
            <p:ph sz="half" idx="1"/>
          </p:nvPr>
        </p:nvSpPr>
        <p:spPr>
          <a:xfrm>
            <a:off x="228600" y="1295400"/>
            <a:ext cx="8305800" cy="5765810"/>
          </a:xfrm>
          <a:ln/>
        </p:spPr>
        <p:txBody>
          <a:bodyPr wrap="square">
            <a:spAutoFit/>
          </a:bodyPr>
          <a:lstStyle/>
          <a:p>
            <a:pPr>
              <a:lnSpc>
                <a:spcPct val="90000"/>
              </a:lnSpc>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b="1" dirty="0" smtClean="0">
                <a:ln>
                  <a:solidFill>
                    <a:srgbClr val="F2550E"/>
                  </a:solidFill>
                </a:ln>
              </a:rPr>
              <a:t>Soft maple, box elder, poplar and other “softer``</a:t>
            </a:r>
          </a:p>
          <a:p>
            <a:pPr>
              <a:lnSpc>
                <a:spcPct val="90000"/>
              </a:lnSpc>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b="1" dirty="0" smtClean="0">
                <a:ln>
                  <a:solidFill>
                    <a:srgbClr val="F2550E"/>
                  </a:solidFill>
                </a:ln>
              </a:rPr>
              <a:t>hardwoods ideal, but otherwise standard RWC rules</a:t>
            </a:r>
          </a:p>
          <a:p>
            <a:pPr>
              <a:lnSpc>
                <a:spcPct val="90000"/>
              </a:lnSpc>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b="1" dirty="0" smtClean="0">
              <a:ln>
                <a:solidFill>
                  <a:srgbClr val="F2550E"/>
                </a:solidFill>
              </a:ln>
            </a:endParaRPr>
          </a:p>
          <a:p>
            <a:pPr>
              <a:lnSpc>
                <a:spcPct val="90000"/>
              </a:lnSpc>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b="1" dirty="0" smtClean="0">
                <a:ln>
                  <a:solidFill>
                    <a:srgbClr val="F2550E"/>
                  </a:solidFill>
                </a:ln>
              </a:rPr>
              <a:t>Main difference between simple RWC and</a:t>
            </a:r>
          </a:p>
          <a:p>
            <a:pPr>
              <a:lnSpc>
                <a:spcPct val="90000"/>
              </a:lnSpc>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b="1" dirty="0" smtClean="0">
                <a:ln>
                  <a:solidFill>
                    <a:srgbClr val="F2550E"/>
                  </a:solidFill>
                </a:ln>
              </a:rPr>
              <a:t>growing King </a:t>
            </a:r>
            <a:r>
              <a:rPr lang="en-GB" b="1" dirty="0" err="1" smtClean="0">
                <a:ln>
                  <a:solidFill>
                    <a:srgbClr val="F2550E"/>
                  </a:solidFill>
                </a:ln>
              </a:rPr>
              <a:t>Stropharia</a:t>
            </a:r>
            <a:r>
              <a:rPr lang="en-GB" b="1" dirty="0" smtClean="0">
                <a:ln>
                  <a:solidFill>
                    <a:srgbClr val="F2550E"/>
                  </a:solidFill>
                </a:ln>
              </a:rPr>
              <a:t> is that you add 10 lb of</a:t>
            </a:r>
          </a:p>
          <a:p>
            <a:pPr>
              <a:lnSpc>
                <a:spcPct val="90000"/>
              </a:lnSpc>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b="1" dirty="0" smtClean="0">
                <a:ln>
                  <a:solidFill>
                    <a:srgbClr val="F2550E"/>
                  </a:solidFill>
                </a:ln>
              </a:rPr>
              <a:t>sawdust spawn per 100 sq. ft of beds (3-4” deep)</a:t>
            </a:r>
          </a:p>
          <a:p>
            <a:pPr>
              <a:lnSpc>
                <a:spcPct val="90000"/>
              </a:lnSpc>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b="1" dirty="0" smtClean="0">
              <a:ln>
                <a:solidFill>
                  <a:srgbClr val="F2550E"/>
                </a:solidFill>
              </a:ln>
            </a:endParaRPr>
          </a:p>
          <a:p>
            <a:pPr>
              <a:lnSpc>
                <a:spcPct val="90000"/>
              </a:lnSpc>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b="1" i="1" dirty="0" smtClean="0">
                <a:ln>
                  <a:solidFill>
                    <a:srgbClr val="F2550E"/>
                  </a:solidFill>
                </a:ln>
              </a:rPr>
              <a:t>Oh, and that they taste great...</a:t>
            </a:r>
          </a:p>
          <a:p>
            <a:pPr>
              <a:lnSpc>
                <a:spcPct val="90000"/>
              </a:lnSpc>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b="1" i="1" dirty="0" smtClean="0">
              <a:ln>
                <a:solidFill>
                  <a:srgbClr val="F2550E"/>
                </a:solidFill>
              </a:ln>
            </a:endParaRPr>
          </a:p>
          <a:p>
            <a:pPr>
              <a:lnSpc>
                <a:spcPct val="90000"/>
              </a:lnSpc>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b="1" i="1" dirty="0" smtClean="0">
                <a:ln>
                  <a:solidFill>
                    <a:srgbClr val="F2550E"/>
                  </a:solidFill>
                </a:ln>
              </a:rPr>
              <a:t>NOTE: Avoid alcohol when </a:t>
            </a:r>
          </a:p>
          <a:p>
            <a:pPr>
              <a:lnSpc>
                <a:spcPct val="90000"/>
              </a:lnSpc>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b="1" i="1" dirty="0" smtClean="0">
                <a:ln>
                  <a:solidFill>
                    <a:srgbClr val="F2550E"/>
                  </a:solidFill>
                </a:ln>
              </a:rPr>
              <a:t>consuming K.S.</a:t>
            </a:r>
          </a:p>
          <a:p>
            <a:pPr>
              <a:lnSpc>
                <a:spcPct val="90000"/>
              </a:lnSpc>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000" b="1" i="1"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381000" y="229123"/>
            <a:ext cx="8382000" cy="1447277"/>
          </a:xfrm>
          <a:ln/>
        </p:spPr>
        <p:txBody>
          <a:bodyPr wrap="square">
            <a:spAutoFit/>
          </a:bodyPr>
          <a:lstStyle/>
          <a:p>
            <a:pPr>
              <a:lnSpc>
                <a:spcPct val="100000"/>
              </a:lnSpc>
              <a:buClr>
                <a:srgbClr val="FFFFFF"/>
              </a:buClr>
              <a:buSz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err="1" smtClean="0">
                <a:solidFill>
                  <a:srgbClr val="F2550E"/>
                </a:solidFill>
              </a:rPr>
              <a:t>Mycoremediation</a:t>
            </a:r>
            <a:r>
              <a:rPr lang="en-GB" dirty="0" smtClean="0">
                <a:solidFill>
                  <a:srgbClr val="F2550E"/>
                </a:solidFill>
              </a:rPr>
              <a:t>:       Separating Fact from Fiction</a:t>
            </a:r>
            <a:endParaRPr lang="en-GB" dirty="0">
              <a:solidFill>
                <a:srgbClr val="F2550E"/>
              </a:solidFill>
            </a:endParaRPr>
          </a:p>
        </p:txBody>
      </p:sp>
      <p:sp>
        <p:nvSpPr>
          <p:cNvPr id="6" name="Rectangle 4"/>
          <p:cNvSpPr>
            <a:spLocks noChangeArrowheads="1"/>
          </p:cNvSpPr>
          <p:nvPr/>
        </p:nvSpPr>
        <p:spPr bwMode="auto">
          <a:xfrm>
            <a:off x="268287" y="990600"/>
            <a:ext cx="8570913" cy="4191000"/>
          </a:xfrm>
          <a:prstGeom prst="rect">
            <a:avLst/>
          </a:prstGeom>
          <a:noFill/>
          <a:ln w="9525">
            <a:noFill/>
            <a:round/>
            <a:headEnd/>
            <a:tailEnd/>
          </a:ln>
          <a:effectLst/>
        </p:spPr>
        <p:txBody>
          <a:bodyPr lIns="92160" tIns="46080" rIns="92160" bIns="46080" anchor="ctr"/>
          <a:lstStyle/>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b="1" dirty="0" smtClean="0">
              <a:ln>
                <a:solidFill>
                  <a:srgbClr val="F2550E"/>
                </a:solidFill>
              </a:ln>
              <a:effectLst>
                <a:outerShdw blurRad="38100" dist="38100" dir="2700000" algn="tl">
                  <a:srgbClr val="000000"/>
                </a:outerShdw>
              </a:effectLst>
              <a:latin typeface="+mn-lt"/>
            </a:endParaRP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3600" b="1" dirty="0" smtClean="0">
                <a:ln>
                  <a:solidFill>
                    <a:srgbClr val="F2550E"/>
                  </a:solidFill>
                </a:ln>
                <a:effectLst>
                  <a:outerShdw blurRad="38100" dist="38100" dir="2700000" algn="tl">
                    <a:srgbClr val="000000"/>
                  </a:outerShdw>
                </a:effectLst>
                <a:latin typeface="+mn-lt"/>
              </a:rPr>
              <a:t>Fungi can make arsenic disappear.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685800" y="381000"/>
            <a:ext cx="7772400" cy="770168"/>
          </a:xfrm>
          <a:ln/>
        </p:spPr>
        <p:txBody>
          <a:bodyPr>
            <a:spAutoFit/>
          </a:bodyPr>
          <a:lstStyle/>
          <a:p>
            <a:pPr>
              <a:lnSpc>
                <a:spcPct val="100000"/>
              </a:lnSpc>
              <a:buClr>
                <a:srgbClr val="FFFFFF"/>
              </a:buClr>
              <a:buSzTx/>
              <a:buFont typeface="Tahoma" pitchFamily="34" charset="0"/>
              <a:buChar char=" "/>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solidFill>
                  <a:srgbClr val="F2550E"/>
                </a:solidFill>
              </a:rPr>
              <a:t>Soil Testing Services</a:t>
            </a:r>
            <a:endParaRPr lang="en-GB" dirty="0">
              <a:solidFill>
                <a:srgbClr val="F2550E"/>
              </a:solidFill>
            </a:endParaRPr>
          </a:p>
        </p:txBody>
      </p:sp>
      <p:sp>
        <p:nvSpPr>
          <p:cNvPr id="20482" name="Rectangle 2"/>
          <p:cNvSpPr>
            <a:spLocks noGrp="1" noChangeArrowheads="1"/>
          </p:cNvSpPr>
          <p:nvPr>
            <p:ph sz="half" idx="1"/>
          </p:nvPr>
        </p:nvSpPr>
        <p:spPr>
          <a:xfrm>
            <a:off x="457200" y="838200"/>
            <a:ext cx="8686800" cy="5693483"/>
          </a:xfrm>
          <a:ln/>
        </p:spPr>
        <p:txBody>
          <a:bodyPr>
            <a:spAutoFit/>
          </a:bodyPr>
          <a:lstStyle/>
          <a:p>
            <a:pPr marL="0" indent="0">
              <a:lnSpc>
                <a:spcPct val="100000"/>
              </a:lnSpc>
              <a:spcBef>
                <a:spcPts val="700"/>
              </a:spcBef>
              <a:buClr>
                <a:srgbClr val="FFFFFF"/>
              </a:buClr>
              <a:buSzTx/>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dirty="0" smtClean="0"/>
              <a:t> </a:t>
            </a:r>
          </a:p>
          <a:p>
            <a:pPr marL="0" indent="0">
              <a:lnSpc>
                <a:spcPct val="100000"/>
              </a:lnSpc>
              <a:spcBef>
                <a:spcPts val="700"/>
              </a:spcBef>
              <a:buClr>
                <a:srgbClr val="FFFFFF"/>
              </a:buClr>
              <a:buSzTx/>
              <a:buNone/>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000" dirty="0" smtClean="0">
                <a:ln>
                  <a:solidFill>
                    <a:srgbClr val="F2550E"/>
                  </a:solidFill>
                </a:ln>
                <a:solidFill>
                  <a:schemeClr val="bg1"/>
                </a:solidFill>
              </a:rPr>
              <a:t>University of Vermont Soil Testing Lab</a:t>
            </a:r>
          </a:p>
          <a:p>
            <a:pPr marL="0" indent="0">
              <a:lnSpc>
                <a:spcPct val="100000"/>
              </a:lnSpc>
              <a:spcBef>
                <a:spcPts val="700"/>
              </a:spcBef>
              <a:buClr>
                <a:srgbClr val="FFFFFF"/>
              </a:buClr>
              <a:buSzTx/>
              <a:buNone/>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000" dirty="0" smtClean="0">
                <a:ln>
                  <a:solidFill>
                    <a:srgbClr val="F2550E"/>
                  </a:solidFill>
                </a:ln>
                <a:solidFill>
                  <a:schemeClr val="bg1"/>
                </a:solidFill>
              </a:rPr>
              <a:t>http://www.uvm.edu/pss/ag_testing/?Page=soils.html</a:t>
            </a:r>
          </a:p>
          <a:p>
            <a:pPr marL="0" indent="0">
              <a:lnSpc>
                <a:spcPct val="100000"/>
              </a:lnSpc>
              <a:spcBef>
                <a:spcPts val="700"/>
              </a:spcBef>
              <a:buClr>
                <a:srgbClr val="FFFFFF"/>
              </a:buClr>
              <a:buSzTx/>
              <a:buNone/>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2000" dirty="0">
              <a:ln>
                <a:solidFill>
                  <a:srgbClr val="F2550E"/>
                </a:solidFill>
              </a:ln>
              <a:solidFill>
                <a:schemeClr val="bg1"/>
              </a:solidFill>
              <a:hlinkClick r:id="rId3"/>
            </a:endParaRPr>
          </a:p>
          <a:p>
            <a:pPr marL="0" indent="0">
              <a:lnSpc>
                <a:spcPct val="100000"/>
              </a:lnSpc>
              <a:spcBef>
                <a:spcPts val="700"/>
              </a:spcBef>
              <a:buClr>
                <a:srgbClr val="FFFFFF"/>
              </a:buClr>
              <a:buSzTx/>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000" dirty="0" smtClean="0">
                <a:ln>
                  <a:solidFill>
                    <a:srgbClr val="F2550E"/>
                  </a:solidFill>
                </a:ln>
                <a:solidFill>
                  <a:schemeClr val="bg1"/>
                </a:solidFill>
              </a:rPr>
              <a:t>Alternative Soil Testing Lab Resource List</a:t>
            </a:r>
          </a:p>
          <a:p>
            <a:pPr marL="0" indent="0">
              <a:lnSpc>
                <a:spcPct val="100000"/>
              </a:lnSpc>
              <a:spcBef>
                <a:spcPts val="700"/>
              </a:spcBef>
              <a:buClr>
                <a:srgbClr val="FFFFFF"/>
              </a:buClr>
              <a:buSzTx/>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000" dirty="0" smtClean="0">
                <a:ln>
                  <a:solidFill>
                    <a:srgbClr val="F2550E"/>
                  </a:solidFill>
                </a:ln>
                <a:solidFill>
                  <a:schemeClr val="bg1"/>
                </a:solidFill>
              </a:rPr>
              <a:t>http://attra.ncat.org/attra-pub/soil-lab.html</a:t>
            </a:r>
          </a:p>
          <a:p>
            <a:pPr marL="0" indent="0">
              <a:lnSpc>
                <a:spcPct val="100000"/>
              </a:lnSpc>
              <a:spcBef>
                <a:spcPts val="700"/>
              </a:spcBef>
              <a:buClr>
                <a:srgbClr val="FFFFFF"/>
              </a:buClr>
              <a:buSzTx/>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2000" dirty="0" smtClean="0">
              <a:ln>
                <a:solidFill>
                  <a:srgbClr val="F2550E"/>
                </a:solidFill>
              </a:ln>
              <a:solidFill>
                <a:schemeClr val="bg1"/>
              </a:solidFill>
            </a:endParaRPr>
          </a:p>
          <a:p>
            <a:pPr marL="0" indent="0">
              <a:lnSpc>
                <a:spcPct val="100000"/>
              </a:lnSpc>
              <a:spcBef>
                <a:spcPts val="700"/>
              </a:spcBef>
              <a:buClr>
                <a:srgbClr val="FFFFFF"/>
              </a:buClr>
              <a:buSzTx/>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000" dirty="0" smtClean="0">
                <a:ln>
                  <a:solidFill>
                    <a:srgbClr val="F2550E"/>
                  </a:solidFill>
                </a:ln>
                <a:solidFill>
                  <a:schemeClr val="bg1"/>
                </a:solidFill>
              </a:rPr>
              <a:t>GREAT Laboratory to Better Understand What is Living of Your Soil</a:t>
            </a:r>
          </a:p>
          <a:p>
            <a:pPr marL="0" indent="0">
              <a:lnSpc>
                <a:spcPct val="100000"/>
              </a:lnSpc>
              <a:spcBef>
                <a:spcPts val="700"/>
              </a:spcBef>
              <a:buClr>
                <a:srgbClr val="FFFFFF"/>
              </a:buClr>
              <a:buSzTx/>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000" dirty="0" smtClean="0">
                <a:ln>
                  <a:solidFill>
                    <a:srgbClr val="F2550E"/>
                  </a:solidFill>
                </a:ln>
                <a:solidFill>
                  <a:schemeClr val="bg1"/>
                </a:solidFill>
              </a:rPr>
              <a:t>http://www.soilfoodweb.com</a:t>
            </a:r>
          </a:p>
          <a:p>
            <a:pPr marL="0" indent="0">
              <a:lnSpc>
                <a:spcPct val="100000"/>
              </a:lnSpc>
              <a:spcBef>
                <a:spcPts val="700"/>
              </a:spcBef>
              <a:buClr>
                <a:srgbClr val="FFFFFF"/>
              </a:buClr>
              <a:buSzTx/>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2000" dirty="0" smtClean="0">
              <a:ln>
                <a:solidFill>
                  <a:srgbClr val="F2550E"/>
                </a:solidFill>
              </a:ln>
              <a:solidFill>
                <a:schemeClr val="bg1"/>
              </a:solidFill>
            </a:endParaRPr>
          </a:p>
          <a:p>
            <a:pPr marL="0" indent="0">
              <a:lnSpc>
                <a:spcPct val="100000"/>
              </a:lnSpc>
              <a:spcBef>
                <a:spcPts val="700"/>
              </a:spcBef>
              <a:buClr>
                <a:srgbClr val="FFFFFF"/>
              </a:buClr>
              <a:buSzTx/>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000" dirty="0" smtClean="0">
                <a:ln>
                  <a:solidFill>
                    <a:srgbClr val="F2550E"/>
                  </a:solidFill>
                </a:ln>
                <a:solidFill>
                  <a:schemeClr val="bg1"/>
                </a:solidFill>
              </a:rPr>
              <a:t>Woods End Microbiological Testing                         www.woodsend.org</a:t>
            </a:r>
          </a:p>
          <a:p>
            <a:pPr marL="0" indent="0">
              <a:lnSpc>
                <a:spcPct val="100000"/>
              </a:lnSpc>
              <a:spcBef>
                <a:spcPts val="700"/>
              </a:spcBef>
              <a:buClr>
                <a:srgbClr val="FFFFFF"/>
              </a:buClr>
              <a:buSzTx/>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2000" dirty="0" smtClean="0">
              <a:ln>
                <a:solidFill>
                  <a:srgbClr val="F2550E"/>
                </a:solidFill>
              </a:ln>
              <a:solidFill>
                <a:schemeClr val="bg1"/>
              </a:solidFill>
            </a:endParaRPr>
          </a:p>
          <a:p>
            <a:pPr marL="0" indent="0">
              <a:lnSpc>
                <a:spcPct val="100000"/>
              </a:lnSpc>
              <a:spcBef>
                <a:spcPts val="700"/>
              </a:spcBef>
              <a:buClr>
                <a:srgbClr val="FFFFFF"/>
              </a:buClr>
              <a:buSzTx/>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000" dirty="0" err="1" smtClean="0">
                <a:ln>
                  <a:solidFill>
                    <a:srgbClr val="F2550E"/>
                  </a:solidFill>
                </a:ln>
                <a:solidFill>
                  <a:schemeClr val="bg1"/>
                </a:solidFill>
              </a:rPr>
              <a:t>Endyne</a:t>
            </a:r>
            <a:r>
              <a:rPr lang="en-GB" sz="2000" dirty="0" smtClean="0">
                <a:ln>
                  <a:solidFill>
                    <a:srgbClr val="F2550E"/>
                  </a:solidFill>
                </a:ln>
                <a:solidFill>
                  <a:schemeClr val="bg1"/>
                </a:solidFill>
              </a:rPr>
              <a:t>, Inc – For a wide range of analytical tests    www.endynelabs.com/</a:t>
            </a:r>
          </a:p>
          <a:p>
            <a:pPr marL="0" indent="0">
              <a:lnSpc>
                <a:spcPct val="100000"/>
              </a:lnSpc>
              <a:spcBef>
                <a:spcPts val="700"/>
              </a:spcBef>
              <a:buClr>
                <a:srgbClr val="FFFFFF"/>
              </a:buClr>
              <a:buSzTx/>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2000" dirty="0">
              <a:ln>
                <a:solidFill>
                  <a:srgbClr val="F2550E"/>
                </a:solidFill>
              </a:ln>
              <a:solidFill>
                <a:schemeClr val="bg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304800" y="449032"/>
            <a:ext cx="8153400" cy="770168"/>
          </a:xfrm>
          <a:ln/>
        </p:spPr>
        <p:txBody>
          <a:bodyPr wrap="square">
            <a:spAutoFit/>
          </a:bodyPr>
          <a:lstStyle/>
          <a:p>
            <a:pPr>
              <a:lnSpc>
                <a:spcPct val="100000"/>
              </a:lnSpc>
              <a:buClr>
                <a:srgbClr val="FFFFFF"/>
              </a:buClr>
              <a:buSzTx/>
              <a:buFont typeface="Tahoma" pitchFamily="34" charset="0"/>
              <a:buChar char=" "/>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err="1" smtClean="0">
                <a:solidFill>
                  <a:srgbClr val="F2550E"/>
                </a:solidFill>
              </a:rPr>
              <a:t>Mycofacilitation</a:t>
            </a:r>
            <a:r>
              <a:rPr lang="en-GB" dirty="0" smtClean="0">
                <a:solidFill>
                  <a:srgbClr val="F2550E"/>
                </a:solidFill>
              </a:rPr>
              <a:t> Resources</a:t>
            </a:r>
            <a:endParaRPr lang="en-GB" dirty="0">
              <a:solidFill>
                <a:srgbClr val="F2550E"/>
              </a:solidFill>
            </a:endParaRPr>
          </a:p>
        </p:txBody>
      </p:sp>
      <p:sp>
        <p:nvSpPr>
          <p:cNvPr id="20482" name="Rectangle 2"/>
          <p:cNvSpPr>
            <a:spLocks noGrp="1" noChangeArrowheads="1"/>
          </p:cNvSpPr>
          <p:nvPr>
            <p:ph sz="half" idx="1"/>
          </p:nvPr>
        </p:nvSpPr>
        <p:spPr>
          <a:xfrm>
            <a:off x="381000" y="1600200"/>
            <a:ext cx="8686800" cy="4377738"/>
          </a:xfrm>
          <a:ln/>
        </p:spPr>
        <p:txBody>
          <a:bodyPr>
            <a:spAutoFit/>
          </a:bodyPr>
          <a:lstStyle/>
          <a:p>
            <a:pPr marL="0" indent="0">
              <a:lnSpc>
                <a:spcPct val="100000"/>
              </a:lnSpc>
              <a:spcBef>
                <a:spcPts val="700"/>
              </a:spcBef>
              <a:buClr>
                <a:srgbClr val="FFFFFF"/>
              </a:buClr>
              <a:buSzTx/>
              <a:buNone/>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000" dirty="0" smtClean="0">
                <a:ln>
                  <a:solidFill>
                    <a:srgbClr val="F2550E"/>
                  </a:solidFill>
                </a:ln>
                <a:solidFill>
                  <a:schemeClr val="bg1"/>
                </a:solidFill>
              </a:rPr>
              <a:t>Green </a:t>
            </a:r>
            <a:r>
              <a:rPr lang="en-GB" sz="2000" dirty="0">
                <a:ln>
                  <a:solidFill>
                    <a:srgbClr val="F2550E"/>
                  </a:solidFill>
                </a:ln>
                <a:solidFill>
                  <a:schemeClr val="bg1"/>
                </a:solidFill>
              </a:rPr>
              <a:t>Mountain </a:t>
            </a:r>
            <a:r>
              <a:rPr lang="en-GB" sz="2000" dirty="0" err="1" smtClean="0">
                <a:ln>
                  <a:solidFill>
                    <a:srgbClr val="F2550E"/>
                  </a:solidFill>
                </a:ln>
                <a:solidFill>
                  <a:schemeClr val="bg1"/>
                </a:solidFill>
              </a:rPr>
              <a:t>Mycosystems</a:t>
            </a:r>
            <a:r>
              <a:rPr lang="en-GB" sz="2000" dirty="0" smtClean="0">
                <a:ln>
                  <a:solidFill>
                    <a:srgbClr val="F2550E"/>
                  </a:solidFill>
                </a:ln>
                <a:solidFill>
                  <a:schemeClr val="bg1"/>
                </a:solidFill>
              </a:rPr>
              <a:t> website</a:t>
            </a:r>
          </a:p>
          <a:p>
            <a:pPr marL="0" indent="0">
              <a:lnSpc>
                <a:spcPct val="100000"/>
              </a:lnSpc>
              <a:spcBef>
                <a:spcPts val="700"/>
              </a:spcBef>
              <a:buClr>
                <a:srgbClr val="FFFFFF"/>
              </a:buClr>
              <a:buSzTx/>
              <a:buNone/>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000" dirty="0" smtClean="0">
                <a:ln>
                  <a:solidFill>
                    <a:srgbClr val="F2550E"/>
                  </a:solidFill>
                </a:ln>
                <a:solidFill>
                  <a:schemeClr val="bg1"/>
                </a:solidFill>
              </a:rPr>
              <a:t>www.vermontmushrooms.com</a:t>
            </a:r>
            <a:endParaRPr lang="en-GB" sz="2000" dirty="0">
              <a:ln>
                <a:solidFill>
                  <a:srgbClr val="F2550E"/>
                </a:solidFill>
              </a:ln>
              <a:solidFill>
                <a:schemeClr val="bg1"/>
              </a:solidFill>
              <a:hlinkClick r:id="rId3"/>
            </a:endParaRPr>
          </a:p>
          <a:p>
            <a:pPr marL="0" indent="0">
              <a:lnSpc>
                <a:spcPct val="100000"/>
              </a:lnSpc>
              <a:spcBef>
                <a:spcPts val="700"/>
              </a:spcBef>
              <a:buClr>
                <a:srgbClr val="FFFFFF"/>
              </a:buClr>
              <a:buSzTx/>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2000" dirty="0" smtClean="0">
              <a:ln>
                <a:solidFill>
                  <a:srgbClr val="F2550E"/>
                </a:solidFill>
              </a:ln>
              <a:solidFill>
                <a:schemeClr val="bg1"/>
              </a:solidFill>
            </a:endParaRPr>
          </a:p>
          <a:p>
            <a:pPr marL="0" indent="0">
              <a:lnSpc>
                <a:spcPct val="100000"/>
              </a:lnSpc>
              <a:spcBef>
                <a:spcPts val="700"/>
              </a:spcBef>
              <a:buClr>
                <a:srgbClr val="FFFFFF"/>
              </a:buClr>
              <a:buSzTx/>
              <a:buNone/>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000" dirty="0" smtClean="0">
                <a:ln>
                  <a:solidFill>
                    <a:srgbClr val="F2550E"/>
                  </a:solidFill>
                </a:ln>
                <a:solidFill>
                  <a:schemeClr val="bg1"/>
                </a:solidFill>
              </a:rPr>
              <a:t>A Good Article about “Fungal Curve” by Michael Phillips</a:t>
            </a:r>
          </a:p>
          <a:p>
            <a:pPr marL="0" indent="0">
              <a:lnSpc>
                <a:spcPct val="100000"/>
              </a:lnSpc>
              <a:spcBef>
                <a:spcPts val="700"/>
              </a:spcBef>
              <a:buClr>
                <a:srgbClr val="FFFFFF"/>
              </a:buClr>
              <a:buSzTx/>
              <a:buNone/>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000" dirty="0" smtClean="0">
                <a:ln>
                  <a:solidFill>
                    <a:srgbClr val="F2550E"/>
                  </a:solidFill>
                </a:ln>
                <a:solidFill>
                  <a:schemeClr val="bg1"/>
                </a:solidFill>
              </a:rPr>
              <a:t>www.groworganicapples.com/organic-orcharding-articles/orchard-ecosystem.php</a:t>
            </a:r>
          </a:p>
          <a:p>
            <a:pPr marL="0" indent="0">
              <a:lnSpc>
                <a:spcPct val="100000"/>
              </a:lnSpc>
              <a:spcBef>
                <a:spcPts val="700"/>
              </a:spcBef>
              <a:buClr>
                <a:srgbClr val="FFFFFF"/>
              </a:buClr>
              <a:buSzTx/>
              <a:buNone/>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2000" dirty="0" smtClean="0">
              <a:ln>
                <a:solidFill>
                  <a:srgbClr val="F2550E"/>
                </a:solidFill>
              </a:ln>
              <a:solidFill>
                <a:schemeClr val="bg1"/>
              </a:solidFill>
            </a:endParaRPr>
          </a:p>
          <a:p>
            <a:pPr marL="0" indent="0">
              <a:lnSpc>
                <a:spcPct val="100000"/>
              </a:lnSpc>
              <a:spcBef>
                <a:spcPts val="700"/>
              </a:spcBef>
              <a:buClr>
                <a:srgbClr val="FFFFFF"/>
              </a:buClr>
              <a:buSzTx/>
              <a:buNone/>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000" dirty="0" smtClean="0">
                <a:ln>
                  <a:solidFill>
                    <a:srgbClr val="F2550E"/>
                  </a:solidFill>
                </a:ln>
                <a:solidFill>
                  <a:schemeClr val="bg1"/>
                </a:solidFill>
              </a:rPr>
              <a:t>A Quebec Group with Information on </a:t>
            </a:r>
            <a:r>
              <a:rPr lang="en-GB" sz="2000" dirty="0" err="1" smtClean="0">
                <a:ln>
                  <a:solidFill>
                    <a:srgbClr val="F2550E"/>
                  </a:solidFill>
                </a:ln>
                <a:solidFill>
                  <a:schemeClr val="bg1"/>
                </a:solidFill>
              </a:rPr>
              <a:t>Ramial</a:t>
            </a:r>
            <a:r>
              <a:rPr lang="en-GB" sz="2000" dirty="0" smtClean="0">
                <a:ln>
                  <a:solidFill>
                    <a:srgbClr val="F2550E"/>
                  </a:solidFill>
                </a:ln>
                <a:solidFill>
                  <a:schemeClr val="bg1"/>
                </a:solidFill>
              </a:rPr>
              <a:t> Woodchips</a:t>
            </a:r>
            <a:endParaRPr lang="en-GB" sz="2000" dirty="0">
              <a:ln>
                <a:solidFill>
                  <a:srgbClr val="F2550E"/>
                </a:solidFill>
              </a:ln>
              <a:solidFill>
                <a:schemeClr val="bg1"/>
              </a:solidFill>
            </a:endParaRPr>
          </a:p>
          <a:p>
            <a:pPr marL="0" indent="0">
              <a:lnSpc>
                <a:spcPct val="100000"/>
              </a:lnSpc>
              <a:spcBef>
                <a:spcPts val="700"/>
              </a:spcBef>
              <a:buClr>
                <a:srgbClr val="FFFFFF"/>
              </a:buClr>
              <a:buSzTx/>
              <a:buNone/>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000" dirty="0" smtClean="0">
                <a:ln>
                  <a:solidFill>
                    <a:srgbClr val="F2550E"/>
                  </a:solidFill>
                </a:ln>
                <a:solidFill>
                  <a:schemeClr val="bg1"/>
                </a:solidFill>
              </a:rPr>
              <a:t>www.hydrogeochem.qc.ca/pages/rcw.html</a:t>
            </a:r>
            <a:endParaRPr lang="en-GB" sz="2000" dirty="0">
              <a:ln>
                <a:solidFill>
                  <a:srgbClr val="F2550E"/>
                </a:solidFill>
              </a:ln>
              <a:solidFill>
                <a:schemeClr val="bg1"/>
              </a:solidFill>
            </a:endParaRPr>
          </a:p>
          <a:p>
            <a:pPr marL="0" indent="0">
              <a:lnSpc>
                <a:spcPct val="100000"/>
              </a:lnSpc>
              <a:spcBef>
                <a:spcPts val="700"/>
              </a:spcBef>
              <a:buClr>
                <a:srgbClr val="FFFFFF"/>
              </a:buClr>
              <a:buSzTx/>
              <a:buFont typeface="Tahoma" pitchFamily="34" charset="0"/>
              <a:buChar char=" "/>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2000" dirty="0" smtClean="0">
              <a:ln>
                <a:solidFill>
                  <a:srgbClr val="F2550E"/>
                </a:solidFill>
              </a:ln>
              <a:solidFill>
                <a:schemeClr val="bg1"/>
              </a:solidFill>
            </a:endParaRPr>
          </a:p>
          <a:p>
            <a:pPr marL="0" indent="0">
              <a:lnSpc>
                <a:spcPct val="100000"/>
              </a:lnSpc>
              <a:spcBef>
                <a:spcPts val="700"/>
              </a:spcBef>
              <a:buClr>
                <a:srgbClr val="FFFFFF"/>
              </a:buClr>
              <a:buSzTx/>
              <a:buNone/>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000" dirty="0" smtClean="0">
                <a:ln>
                  <a:solidFill>
                    <a:srgbClr val="F2550E"/>
                  </a:solidFill>
                </a:ln>
                <a:solidFill>
                  <a:schemeClr val="bg1"/>
                </a:solidFill>
              </a:rPr>
              <a:t>A searchable database of  literature, includes </a:t>
            </a:r>
            <a:r>
              <a:rPr lang="en-GB" sz="2000" dirty="0" err="1" smtClean="0">
                <a:ln>
                  <a:solidFill>
                    <a:srgbClr val="F2550E"/>
                  </a:solidFill>
                </a:ln>
                <a:solidFill>
                  <a:schemeClr val="bg1"/>
                </a:solidFill>
              </a:rPr>
              <a:t>mycoremediation</a:t>
            </a:r>
            <a:endParaRPr lang="en-GB" sz="2000" dirty="0">
              <a:ln>
                <a:solidFill>
                  <a:srgbClr val="F2550E"/>
                </a:solidFill>
              </a:ln>
              <a:solidFill>
                <a:schemeClr val="bg1"/>
              </a:solidFill>
            </a:endParaRPr>
          </a:p>
          <a:p>
            <a:pPr marL="0" indent="0">
              <a:lnSpc>
                <a:spcPct val="100000"/>
              </a:lnSpc>
              <a:spcBef>
                <a:spcPts val="700"/>
              </a:spcBef>
              <a:buClr>
                <a:srgbClr val="FFFFFF"/>
              </a:buClr>
              <a:buSzTx/>
              <a:buNone/>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000" dirty="0" smtClean="0">
                <a:ln>
                  <a:solidFill>
                    <a:srgbClr val="F2550E"/>
                  </a:solidFill>
                </a:ln>
                <a:solidFill>
                  <a:schemeClr val="bg1"/>
                </a:solidFill>
              </a:rPr>
              <a:t>www.pubmed.com (hint: search for </a:t>
            </a:r>
            <a:r>
              <a:rPr lang="en-GB" sz="2000" i="1" dirty="0" smtClean="0">
                <a:ln>
                  <a:solidFill>
                    <a:srgbClr val="F2550E"/>
                  </a:solidFill>
                </a:ln>
                <a:solidFill>
                  <a:schemeClr val="bg1"/>
                </a:solidFill>
              </a:rPr>
              <a:t>specific</a:t>
            </a:r>
            <a:r>
              <a:rPr lang="en-GB" sz="2000" dirty="0" smtClean="0">
                <a:ln>
                  <a:solidFill>
                    <a:srgbClr val="F2550E"/>
                  </a:solidFill>
                </a:ln>
                <a:solidFill>
                  <a:schemeClr val="bg1"/>
                </a:solidFill>
              </a:rPr>
              <a:t> keywords)</a:t>
            </a:r>
            <a:endParaRPr lang="en-GB" sz="2000" dirty="0">
              <a:ln>
                <a:solidFill>
                  <a:srgbClr val="F2550E"/>
                </a:solidFill>
              </a:ln>
              <a:solidFill>
                <a:schemeClr val="bg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381000" y="304800"/>
            <a:ext cx="8382000" cy="770168"/>
          </a:xfrm>
          <a:ln/>
        </p:spPr>
        <p:txBody>
          <a:bodyPr wrap="square">
            <a:spAutoFit/>
          </a:bodyPr>
          <a:lstStyle/>
          <a:p>
            <a:pPr>
              <a:lnSpc>
                <a:spcPct val="100000"/>
              </a:lnSpc>
              <a:buClr>
                <a:srgbClr val="FFFFFF"/>
              </a:buClr>
              <a:buSzTx/>
              <a:buFont typeface="Tahoma" pitchFamily="34" charset="0"/>
              <a:buChar char=" "/>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solidFill>
                  <a:srgbClr val="F2550E"/>
                </a:solidFill>
              </a:rPr>
              <a:t>Fact, sort of...</a:t>
            </a:r>
            <a:endParaRPr lang="en-GB" dirty="0">
              <a:solidFill>
                <a:srgbClr val="F2550E"/>
              </a:solidFill>
            </a:endParaRPr>
          </a:p>
        </p:txBody>
      </p:sp>
      <p:sp>
        <p:nvSpPr>
          <p:cNvPr id="6" name="Rectangle 4"/>
          <p:cNvSpPr>
            <a:spLocks noChangeArrowheads="1"/>
          </p:cNvSpPr>
          <p:nvPr/>
        </p:nvSpPr>
        <p:spPr bwMode="auto">
          <a:xfrm>
            <a:off x="268287" y="1600200"/>
            <a:ext cx="8570913" cy="4572000"/>
          </a:xfrm>
          <a:prstGeom prst="rect">
            <a:avLst/>
          </a:prstGeom>
          <a:noFill/>
          <a:ln w="9525">
            <a:noFill/>
            <a:round/>
            <a:headEnd/>
            <a:tailEnd/>
          </a:ln>
          <a:effectLst/>
        </p:spPr>
        <p:txBody>
          <a:bodyPr lIns="92160" tIns="46080" rIns="92160" bIns="46080" anchor="ctr"/>
          <a:lstStyle/>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b="1" dirty="0" smtClean="0">
                <a:ln>
                  <a:solidFill>
                    <a:srgbClr val="F2550E"/>
                  </a:solidFill>
                </a:ln>
                <a:effectLst>
                  <a:outerShdw blurRad="38100" dist="38100" dir="2700000" algn="tl">
                    <a:srgbClr val="000000"/>
                  </a:outerShdw>
                </a:effectLst>
                <a:latin typeface="+mn-lt"/>
              </a:rPr>
              <a:t>Fungi can transfer methyl groups as </a:t>
            </a:r>
            <a:r>
              <a:rPr lang="en-GB" b="1" dirty="0" err="1" smtClean="0">
                <a:ln>
                  <a:solidFill>
                    <a:srgbClr val="F2550E"/>
                  </a:solidFill>
                </a:ln>
                <a:effectLst>
                  <a:outerShdw blurRad="38100" dist="38100" dir="2700000" algn="tl">
                    <a:srgbClr val="000000"/>
                  </a:outerShdw>
                </a:effectLst>
                <a:latin typeface="+mn-lt"/>
              </a:rPr>
              <a:t>carbonium</a:t>
            </a:r>
            <a:r>
              <a:rPr lang="en-GB" b="1" dirty="0" smtClean="0">
                <a:ln>
                  <a:solidFill>
                    <a:srgbClr val="F2550E"/>
                  </a:solidFill>
                </a:ln>
                <a:effectLst>
                  <a:outerShdw blurRad="38100" dist="38100" dir="2700000" algn="tl">
                    <a:srgbClr val="000000"/>
                  </a:outerShdw>
                </a:effectLst>
                <a:latin typeface="+mn-lt"/>
              </a:rPr>
              <a:t> ions (CH3+) by S-</a:t>
            </a:r>
            <a:r>
              <a:rPr lang="en-GB" b="1" dirty="0" err="1" smtClean="0">
                <a:ln>
                  <a:solidFill>
                    <a:srgbClr val="F2550E"/>
                  </a:solidFill>
                </a:ln>
                <a:effectLst>
                  <a:outerShdw blurRad="38100" dist="38100" dir="2700000" algn="tl">
                    <a:srgbClr val="000000"/>
                  </a:outerShdw>
                </a:effectLst>
                <a:latin typeface="+mn-lt"/>
              </a:rPr>
              <a:t>adenosyl</a:t>
            </a:r>
            <a:r>
              <a:rPr lang="en-GB" b="1" dirty="0" smtClean="0">
                <a:ln>
                  <a:solidFill>
                    <a:srgbClr val="F2550E"/>
                  </a:solidFill>
                </a:ln>
                <a:effectLst>
                  <a:outerShdw blurRad="38100" dist="38100" dir="2700000" algn="tl">
                    <a:srgbClr val="000000"/>
                  </a:outerShdw>
                </a:effectLst>
                <a:latin typeface="+mn-lt"/>
              </a:rPr>
              <a:t>-</a:t>
            </a:r>
            <a:r>
              <a:rPr lang="en-GB" b="1" dirty="0" err="1" smtClean="0">
                <a:ln>
                  <a:solidFill>
                    <a:srgbClr val="F2550E"/>
                  </a:solidFill>
                </a:ln>
                <a:effectLst>
                  <a:outerShdw blurRad="38100" dist="38100" dir="2700000" algn="tl">
                    <a:srgbClr val="000000"/>
                  </a:outerShdw>
                </a:effectLst>
                <a:latin typeface="+mn-lt"/>
              </a:rPr>
              <a:t>methionnine</a:t>
            </a:r>
            <a:r>
              <a:rPr lang="en-GB" b="1" dirty="0">
                <a:ln>
                  <a:solidFill>
                    <a:srgbClr val="F2550E"/>
                  </a:solidFill>
                </a:ln>
                <a:effectLst>
                  <a:outerShdw blurRad="38100" dist="38100" dir="2700000" algn="tl">
                    <a:srgbClr val="000000"/>
                  </a:outerShdw>
                </a:effectLst>
                <a:latin typeface="+mn-lt"/>
              </a:rPr>
              <a:t> </a:t>
            </a:r>
            <a:r>
              <a:rPr lang="en-GB" b="1" dirty="0" smtClean="0">
                <a:ln>
                  <a:solidFill>
                    <a:srgbClr val="F2550E"/>
                  </a:solidFill>
                </a:ln>
                <a:effectLst>
                  <a:outerShdw blurRad="38100" dist="38100" dir="2700000" algn="tl">
                    <a:srgbClr val="000000"/>
                  </a:outerShdw>
                </a:effectLst>
                <a:latin typeface="+mn-lt"/>
              </a:rPr>
              <a:t>(Tamaki &amp; </a:t>
            </a:r>
            <a:r>
              <a:rPr lang="en-GB" b="1" dirty="0" err="1" smtClean="0">
                <a:ln>
                  <a:solidFill>
                    <a:srgbClr val="F2550E"/>
                  </a:solidFill>
                </a:ln>
                <a:effectLst>
                  <a:outerShdw blurRad="38100" dist="38100" dir="2700000" algn="tl">
                    <a:srgbClr val="000000"/>
                  </a:outerShdw>
                </a:effectLst>
                <a:latin typeface="+mn-lt"/>
              </a:rPr>
              <a:t>Frankenberger</a:t>
            </a:r>
            <a:r>
              <a:rPr lang="en-GB" b="1" dirty="0" smtClean="0">
                <a:ln>
                  <a:solidFill>
                    <a:srgbClr val="F2550E"/>
                  </a:solidFill>
                </a:ln>
                <a:effectLst>
                  <a:outerShdw blurRad="38100" dist="38100" dir="2700000" algn="tl">
                    <a:srgbClr val="000000"/>
                  </a:outerShdw>
                </a:effectLst>
                <a:latin typeface="+mn-lt"/>
              </a:rPr>
              <a:t>, 1992, </a:t>
            </a:r>
            <a:r>
              <a:rPr lang="en-GB" b="1" dirty="0" err="1" smtClean="0">
                <a:ln>
                  <a:solidFill>
                    <a:srgbClr val="F2550E"/>
                  </a:solidFill>
                </a:ln>
                <a:effectLst>
                  <a:outerShdw blurRad="38100" dist="38100" dir="2700000" algn="tl">
                    <a:srgbClr val="000000"/>
                  </a:outerShdw>
                </a:effectLst>
                <a:latin typeface="+mn-lt"/>
              </a:rPr>
              <a:t>Gadd</a:t>
            </a:r>
            <a:r>
              <a:rPr lang="en-GB" b="1" dirty="0" smtClean="0">
                <a:ln>
                  <a:solidFill>
                    <a:srgbClr val="F2550E"/>
                  </a:solidFill>
                </a:ln>
                <a:effectLst>
                  <a:outerShdw blurRad="38100" dist="38100" dir="2700000" algn="tl">
                    <a:srgbClr val="000000"/>
                  </a:outerShdw>
                </a:effectLst>
                <a:latin typeface="+mn-lt"/>
              </a:rPr>
              <a:t> 1993b as cited in </a:t>
            </a:r>
            <a:r>
              <a:rPr lang="en-GB" b="1" dirty="0" err="1" smtClean="0">
                <a:ln>
                  <a:solidFill>
                    <a:srgbClr val="F2550E"/>
                  </a:solidFill>
                </a:ln>
                <a:effectLst>
                  <a:outerShdw blurRad="38100" dist="38100" dir="2700000" algn="tl">
                    <a:srgbClr val="000000"/>
                  </a:outerShdw>
                </a:effectLst>
                <a:latin typeface="+mn-lt"/>
              </a:rPr>
              <a:t>Gadd</a:t>
            </a:r>
            <a:r>
              <a:rPr lang="en-GB" b="1" dirty="0" smtClean="0">
                <a:ln>
                  <a:solidFill>
                    <a:srgbClr val="F2550E"/>
                  </a:solidFill>
                </a:ln>
                <a:effectLst>
                  <a:outerShdw blurRad="38100" dist="38100" dir="2700000" algn="tl">
                    <a:srgbClr val="000000"/>
                  </a:outerShdw>
                </a:effectLst>
                <a:latin typeface="+mn-lt"/>
              </a:rPr>
              <a:t> 2001)</a:t>
            </a: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b="1" dirty="0">
              <a:ln>
                <a:solidFill>
                  <a:srgbClr val="F2550E"/>
                </a:solidFill>
              </a:ln>
              <a:effectLst>
                <a:outerShdw blurRad="38100" dist="38100" dir="2700000" algn="tl">
                  <a:srgbClr val="000000"/>
                </a:outerShdw>
              </a:effectLst>
              <a:latin typeface="+mn-lt"/>
            </a:endParaRP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b="1" dirty="0" smtClean="0">
                <a:ln>
                  <a:solidFill>
                    <a:srgbClr val="F2550E"/>
                  </a:solidFill>
                </a:ln>
                <a:effectLst>
                  <a:outerShdw blurRad="38100" dist="38100" dir="2700000" algn="tl">
                    <a:srgbClr val="000000"/>
                  </a:outerShdw>
                </a:effectLst>
                <a:latin typeface="+mn-lt"/>
              </a:rPr>
              <a:t>The </a:t>
            </a:r>
            <a:r>
              <a:rPr lang="en-GB" b="1" dirty="0" err="1" smtClean="0">
                <a:ln>
                  <a:solidFill>
                    <a:srgbClr val="F2550E"/>
                  </a:solidFill>
                </a:ln>
                <a:effectLst>
                  <a:outerShdw blurRad="38100" dist="38100" dir="2700000" algn="tl">
                    <a:srgbClr val="000000"/>
                  </a:outerShdw>
                </a:effectLst>
                <a:latin typeface="+mn-lt"/>
              </a:rPr>
              <a:t>biomethylation</a:t>
            </a:r>
            <a:r>
              <a:rPr lang="en-GB" b="1" dirty="0" smtClean="0">
                <a:ln>
                  <a:solidFill>
                    <a:srgbClr val="F2550E"/>
                  </a:solidFill>
                </a:ln>
                <a:effectLst>
                  <a:outerShdw blurRad="38100" dist="38100" dir="2700000" algn="tl">
                    <a:srgbClr val="000000"/>
                  </a:outerShdw>
                </a:effectLst>
                <a:latin typeface="+mn-lt"/>
              </a:rPr>
              <a:t> of metalloids frequently results in their volatilization (</a:t>
            </a:r>
            <a:r>
              <a:rPr lang="en-GB" b="1" dirty="0" err="1" smtClean="0">
                <a:ln>
                  <a:solidFill>
                    <a:srgbClr val="F2550E"/>
                  </a:solidFill>
                </a:ln>
                <a:effectLst>
                  <a:outerShdw blurRad="38100" dist="38100" dir="2700000" algn="tl">
                    <a:srgbClr val="000000"/>
                  </a:outerShdw>
                </a:effectLst>
                <a:latin typeface="+mn-lt"/>
              </a:rPr>
              <a:t>Gadd</a:t>
            </a:r>
            <a:r>
              <a:rPr lang="en-GB" b="1" dirty="0" smtClean="0">
                <a:ln>
                  <a:solidFill>
                    <a:srgbClr val="F2550E"/>
                  </a:solidFill>
                </a:ln>
                <a:effectLst>
                  <a:outerShdw blurRad="38100" dist="38100" dir="2700000" algn="tl">
                    <a:srgbClr val="000000"/>
                  </a:outerShdw>
                </a:effectLst>
                <a:latin typeface="+mn-lt"/>
              </a:rPr>
              <a:t> 1993b, as cited by </a:t>
            </a:r>
            <a:r>
              <a:rPr lang="en-GB" b="1" dirty="0" err="1" smtClean="0">
                <a:ln>
                  <a:solidFill>
                    <a:srgbClr val="F2550E"/>
                  </a:solidFill>
                </a:ln>
                <a:effectLst>
                  <a:outerShdw blurRad="38100" dist="38100" dir="2700000" algn="tl">
                    <a:srgbClr val="000000"/>
                  </a:outerShdw>
                </a:effectLst>
                <a:latin typeface="+mn-lt"/>
              </a:rPr>
              <a:t>Gadd</a:t>
            </a:r>
            <a:r>
              <a:rPr lang="en-GB" b="1" dirty="0" smtClean="0">
                <a:ln>
                  <a:solidFill>
                    <a:srgbClr val="F2550E"/>
                  </a:solidFill>
                </a:ln>
                <a:effectLst>
                  <a:outerShdw blurRad="38100" dist="38100" dir="2700000" algn="tl">
                    <a:srgbClr val="000000"/>
                  </a:outerShdw>
                </a:effectLst>
                <a:latin typeface="+mn-lt"/>
              </a:rPr>
              <a:t> 2001)</a:t>
            </a: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b="1" dirty="0">
              <a:ln>
                <a:solidFill>
                  <a:srgbClr val="F2550E"/>
                </a:solidFill>
              </a:ln>
              <a:effectLst>
                <a:outerShdw blurRad="38100" dist="38100" dir="2700000" algn="tl">
                  <a:srgbClr val="000000"/>
                </a:outerShdw>
              </a:effectLst>
              <a:latin typeface="+mn-lt"/>
            </a:endParaRP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b="1" dirty="0" smtClean="0">
                <a:ln>
                  <a:solidFill>
                    <a:srgbClr val="F2550E"/>
                  </a:solidFill>
                </a:ln>
                <a:effectLst>
                  <a:outerShdw blurRad="38100" dist="38100" dir="2700000" algn="tl">
                    <a:srgbClr val="000000"/>
                  </a:outerShdw>
                </a:effectLst>
                <a:latin typeface="+mn-lt"/>
              </a:rPr>
              <a:t>But </a:t>
            </a:r>
            <a:r>
              <a:rPr lang="en-GB" b="1" dirty="0" smtClean="0">
                <a:ln>
                  <a:solidFill>
                    <a:srgbClr val="F2550E"/>
                  </a:solidFill>
                </a:ln>
                <a:effectLst>
                  <a:outerShdw blurRad="38100" dist="38100" dir="2700000" algn="tl">
                    <a:srgbClr val="000000"/>
                  </a:outerShdw>
                </a:effectLst>
              </a:rPr>
              <a:t>obviously</a:t>
            </a:r>
            <a:r>
              <a:rPr lang="en-GB" b="1" dirty="0" smtClean="0">
                <a:ln>
                  <a:solidFill>
                    <a:srgbClr val="F2550E"/>
                  </a:solidFill>
                </a:ln>
                <a:effectLst>
                  <a:outerShdw blurRad="38100" dist="38100" dir="2700000" algn="tl">
                    <a:srgbClr val="000000"/>
                  </a:outerShdw>
                </a:effectLst>
                <a:latin typeface="+mn-lt"/>
              </a:rPr>
              <a:t> it’s still arsenic, and there is no legitimate reason to ever emit arsenic into the atmosphere!</a:t>
            </a: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2000" b="1" dirty="0">
              <a:ln>
                <a:solidFill>
                  <a:srgbClr val="F2550E"/>
                </a:solidFill>
              </a:ln>
              <a:effectLst>
                <a:outerShdw blurRad="38100" dist="38100" dir="2700000" algn="tl">
                  <a:srgbClr val="000000"/>
                </a:outerShdw>
              </a:effectLst>
              <a:latin typeface="+mn-lt"/>
            </a:endParaRP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2000" b="1" dirty="0">
              <a:ln>
                <a:solidFill>
                  <a:srgbClr val="F2550E"/>
                </a:solidFill>
              </a:ln>
              <a:effectLst>
                <a:outerShdw blurRad="38100" dist="38100" dir="2700000" algn="tl">
                  <a:srgbClr val="000000"/>
                </a:outerShdw>
              </a:effectLst>
              <a:latin typeface="+mn-l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381000" y="229123"/>
            <a:ext cx="8382000" cy="1447277"/>
          </a:xfrm>
          <a:ln/>
        </p:spPr>
        <p:txBody>
          <a:bodyPr wrap="square">
            <a:spAutoFit/>
          </a:bodyPr>
          <a:lstStyle/>
          <a:p>
            <a:pPr>
              <a:lnSpc>
                <a:spcPct val="100000"/>
              </a:lnSpc>
              <a:buClr>
                <a:srgbClr val="FFFFFF"/>
              </a:buClr>
              <a:buSz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err="1" smtClean="0">
                <a:solidFill>
                  <a:srgbClr val="F2550E"/>
                </a:solidFill>
              </a:rPr>
              <a:t>Mycoremediation</a:t>
            </a:r>
            <a:r>
              <a:rPr lang="en-GB" dirty="0" smtClean="0">
                <a:solidFill>
                  <a:srgbClr val="F2550E"/>
                </a:solidFill>
              </a:rPr>
              <a:t>:       Separating Fact from Fiction</a:t>
            </a:r>
            <a:endParaRPr lang="en-GB" dirty="0">
              <a:solidFill>
                <a:srgbClr val="F2550E"/>
              </a:solidFill>
            </a:endParaRPr>
          </a:p>
        </p:txBody>
      </p:sp>
      <p:sp>
        <p:nvSpPr>
          <p:cNvPr id="6" name="Rectangle 4"/>
          <p:cNvSpPr>
            <a:spLocks noChangeArrowheads="1"/>
          </p:cNvSpPr>
          <p:nvPr/>
        </p:nvSpPr>
        <p:spPr bwMode="auto">
          <a:xfrm>
            <a:off x="268287" y="990600"/>
            <a:ext cx="8570913" cy="4191000"/>
          </a:xfrm>
          <a:prstGeom prst="rect">
            <a:avLst/>
          </a:prstGeom>
          <a:noFill/>
          <a:ln w="9525">
            <a:noFill/>
            <a:round/>
            <a:headEnd/>
            <a:tailEnd/>
          </a:ln>
          <a:effectLst/>
        </p:spPr>
        <p:txBody>
          <a:bodyPr lIns="92160" tIns="46080" rIns="92160" bIns="46080" anchor="ctr"/>
          <a:lstStyle/>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3600" b="1" dirty="0" err="1" smtClean="0">
                <a:ln>
                  <a:solidFill>
                    <a:srgbClr val="F2550E"/>
                  </a:solidFill>
                </a:ln>
                <a:latin typeface="+mn-lt"/>
              </a:rPr>
              <a:t>Mycoremediation</a:t>
            </a:r>
            <a:r>
              <a:rPr lang="en-GB" sz="3600" b="1" dirty="0" smtClean="0">
                <a:ln>
                  <a:solidFill>
                    <a:srgbClr val="F2550E"/>
                  </a:solidFill>
                </a:ln>
                <a:latin typeface="+mn-lt"/>
              </a:rPr>
              <a:t> is simpler and cheaper than conventional remediation options.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381000" y="304800"/>
            <a:ext cx="8382000" cy="770168"/>
          </a:xfrm>
          <a:ln/>
        </p:spPr>
        <p:txBody>
          <a:bodyPr wrap="square">
            <a:spAutoFit/>
          </a:bodyPr>
          <a:lstStyle/>
          <a:p>
            <a:pPr>
              <a:lnSpc>
                <a:spcPct val="100000"/>
              </a:lnSpc>
              <a:buClr>
                <a:srgbClr val="FFFFFF"/>
              </a:buClr>
              <a:buSzTx/>
              <a:buFont typeface="Tahoma" pitchFamily="34" charset="0"/>
              <a:buChar char=" "/>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solidFill>
                  <a:srgbClr val="F2550E"/>
                </a:solidFill>
              </a:rPr>
              <a:t>Fiction!</a:t>
            </a:r>
            <a:endParaRPr lang="en-GB" dirty="0">
              <a:solidFill>
                <a:srgbClr val="F2550E"/>
              </a:solidFill>
            </a:endParaRPr>
          </a:p>
        </p:txBody>
      </p:sp>
      <p:sp>
        <p:nvSpPr>
          <p:cNvPr id="6" name="Rectangle 4"/>
          <p:cNvSpPr>
            <a:spLocks noChangeArrowheads="1"/>
          </p:cNvSpPr>
          <p:nvPr/>
        </p:nvSpPr>
        <p:spPr bwMode="auto">
          <a:xfrm>
            <a:off x="268287" y="1600200"/>
            <a:ext cx="8570913" cy="4572000"/>
          </a:xfrm>
          <a:prstGeom prst="rect">
            <a:avLst/>
          </a:prstGeom>
          <a:noFill/>
          <a:ln w="9525">
            <a:noFill/>
            <a:round/>
            <a:headEnd/>
            <a:tailEnd/>
          </a:ln>
          <a:effectLst/>
        </p:spPr>
        <p:txBody>
          <a:bodyPr lIns="92160" tIns="46080" rIns="92160" bIns="46080" anchor="ctr"/>
          <a:lstStyle/>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b="1" dirty="0" smtClean="0">
                <a:ln>
                  <a:solidFill>
                    <a:srgbClr val="F2550E"/>
                  </a:solidFill>
                </a:ln>
                <a:effectLst>
                  <a:outerShdw blurRad="38100" dist="38100" dir="2700000" algn="tl">
                    <a:srgbClr val="000000"/>
                  </a:outerShdw>
                </a:effectLst>
                <a:latin typeface="+mn-lt"/>
              </a:rPr>
              <a:t>In fact, </a:t>
            </a:r>
            <a:r>
              <a:rPr lang="en-GB" b="1" dirty="0" err="1" smtClean="0">
                <a:ln>
                  <a:solidFill>
                    <a:srgbClr val="F2550E"/>
                  </a:solidFill>
                </a:ln>
                <a:effectLst>
                  <a:outerShdw blurRad="38100" dist="38100" dir="2700000" algn="tl">
                    <a:srgbClr val="000000"/>
                  </a:outerShdw>
                </a:effectLst>
                <a:latin typeface="+mn-lt"/>
              </a:rPr>
              <a:t>mycoremediation</a:t>
            </a:r>
            <a:r>
              <a:rPr lang="en-GB" b="1" dirty="0" smtClean="0">
                <a:ln>
                  <a:solidFill>
                    <a:srgbClr val="F2550E"/>
                  </a:solidFill>
                </a:ln>
                <a:effectLst>
                  <a:outerShdw blurRad="38100" dist="38100" dir="2700000" algn="tl">
                    <a:srgbClr val="000000"/>
                  </a:outerShdw>
                </a:effectLst>
                <a:latin typeface="+mn-lt"/>
              </a:rPr>
              <a:t> </a:t>
            </a:r>
            <a:r>
              <a:rPr lang="en-GB" b="1" i="1" dirty="0" smtClean="0">
                <a:ln>
                  <a:solidFill>
                    <a:srgbClr val="F2550E"/>
                  </a:solidFill>
                </a:ln>
                <a:effectLst>
                  <a:outerShdw blurRad="38100" dist="38100" dir="2700000" algn="tl">
                    <a:srgbClr val="000000"/>
                  </a:outerShdw>
                </a:effectLst>
                <a:latin typeface="+mn-lt"/>
              </a:rPr>
              <a:t>can</a:t>
            </a:r>
            <a:r>
              <a:rPr lang="en-GB" b="1" dirty="0" smtClean="0">
                <a:ln>
                  <a:solidFill>
                    <a:srgbClr val="F2550E"/>
                  </a:solidFill>
                </a:ln>
                <a:effectLst>
                  <a:outerShdw blurRad="38100" dist="38100" dir="2700000" algn="tl">
                    <a:srgbClr val="000000"/>
                  </a:outerShdw>
                </a:effectLst>
                <a:latin typeface="+mn-lt"/>
              </a:rPr>
              <a:t> be a substantially less expensive remediation option in some situations. </a:t>
            </a: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b="1" dirty="0" smtClean="0">
              <a:ln>
                <a:solidFill>
                  <a:srgbClr val="F2550E"/>
                </a:solidFill>
              </a:ln>
              <a:effectLst>
                <a:outerShdw blurRad="38100" dist="38100" dir="2700000" algn="tl">
                  <a:srgbClr val="000000"/>
                </a:outerShdw>
              </a:effectLst>
              <a:latin typeface="+mn-lt"/>
            </a:endParaRP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b="1" dirty="0" smtClean="0">
                <a:ln>
                  <a:solidFill>
                    <a:srgbClr val="F2550E"/>
                  </a:solidFill>
                </a:ln>
                <a:effectLst>
                  <a:outerShdw blurRad="38100" dist="38100" dir="2700000" algn="tl">
                    <a:srgbClr val="000000"/>
                  </a:outerShdw>
                </a:effectLst>
                <a:latin typeface="+mn-lt"/>
              </a:rPr>
              <a:t>HOWEVER</a:t>
            </a: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b="1" i="1" dirty="0" smtClean="0">
                <a:ln>
                  <a:solidFill>
                    <a:srgbClr val="F2550E"/>
                  </a:solidFill>
                </a:ln>
                <a:effectLst>
                  <a:outerShdw blurRad="38100" dist="38100" dir="2700000" algn="tl">
                    <a:srgbClr val="000000"/>
                  </a:outerShdw>
                </a:effectLst>
                <a:latin typeface="+mn-lt"/>
              </a:rPr>
              <a:t>In many situations this is not the case</a:t>
            </a:r>
            <a:r>
              <a:rPr lang="en-GB" b="1" dirty="0" smtClean="0">
                <a:ln>
                  <a:solidFill>
                    <a:srgbClr val="F2550E"/>
                  </a:solidFill>
                </a:ln>
                <a:effectLst>
                  <a:outerShdw blurRad="38100" dist="38100" dir="2700000" algn="tl">
                    <a:srgbClr val="000000"/>
                  </a:outerShdw>
                </a:effectLst>
                <a:latin typeface="+mn-lt"/>
              </a:rPr>
              <a:t>, especially when the project timeline is considered and the fact that the</a:t>
            </a:r>
            <a:r>
              <a:rPr lang="en-GB" b="1" dirty="0" smtClean="0">
                <a:ln>
                  <a:solidFill>
                    <a:srgbClr val="F2550E"/>
                  </a:solidFill>
                </a:ln>
                <a:effectLst>
                  <a:outerShdw blurRad="38100" dist="38100" dir="2700000" algn="tl">
                    <a:srgbClr val="000000"/>
                  </a:outerShdw>
                </a:effectLst>
              </a:rPr>
              <a:t> project is dependent on substantially more variables for success.</a:t>
            </a:r>
            <a:endParaRPr lang="en-GB" b="1" dirty="0" smtClean="0">
              <a:ln>
                <a:solidFill>
                  <a:srgbClr val="F2550E"/>
                </a:solidFill>
              </a:ln>
              <a:effectLst>
                <a:outerShdw blurRad="38100" dist="38100" dir="2700000" algn="tl">
                  <a:srgbClr val="000000"/>
                </a:outerShdw>
              </a:effectLst>
              <a:latin typeface="+mn-lt"/>
            </a:endParaRP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b="1" dirty="0" smtClean="0">
              <a:ln>
                <a:solidFill>
                  <a:srgbClr val="F2550E"/>
                </a:solidFill>
              </a:ln>
              <a:effectLst>
                <a:outerShdw blurRad="38100" dist="38100" dir="2700000" algn="tl">
                  <a:srgbClr val="000000"/>
                </a:outerShdw>
              </a:effectLst>
              <a:latin typeface="+mn-lt"/>
            </a:endParaRP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b="1" dirty="0" smtClean="0">
                <a:ln>
                  <a:solidFill>
                    <a:srgbClr val="F2550E"/>
                  </a:solidFill>
                </a:ln>
                <a:effectLst>
                  <a:outerShdw blurRad="38100" dist="38100" dir="2700000" algn="tl">
                    <a:srgbClr val="000000"/>
                  </a:outerShdw>
                </a:effectLst>
                <a:latin typeface="+mn-lt"/>
              </a:rPr>
              <a:t>All that should be claimed is that </a:t>
            </a:r>
            <a:r>
              <a:rPr lang="en-GB" b="1" dirty="0" err="1" smtClean="0">
                <a:ln>
                  <a:solidFill>
                    <a:srgbClr val="F2550E"/>
                  </a:solidFill>
                </a:ln>
                <a:effectLst>
                  <a:outerShdw blurRad="38100" dist="38100" dir="2700000" algn="tl">
                    <a:srgbClr val="000000"/>
                  </a:outerShdw>
                </a:effectLst>
                <a:latin typeface="+mn-lt"/>
              </a:rPr>
              <a:t>mycoremediation</a:t>
            </a:r>
            <a:r>
              <a:rPr lang="en-GB" b="1" dirty="0" smtClean="0">
                <a:ln>
                  <a:solidFill>
                    <a:srgbClr val="F2550E"/>
                  </a:solidFill>
                </a:ln>
                <a:effectLst>
                  <a:outerShdw blurRad="38100" dist="38100" dir="2700000" algn="tl">
                    <a:srgbClr val="000000"/>
                  </a:outerShdw>
                </a:effectLst>
                <a:latin typeface="+mn-lt"/>
              </a:rPr>
              <a:t> has the potential to be cost competitive with existing remediation technologies. </a:t>
            </a:r>
            <a:endParaRPr lang="en-GB" sz="2000" b="1" dirty="0">
              <a:ln>
                <a:solidFill>
                  <a:srgbClr val="F2550E"/>
                </a:solidFill>
              </a:ln>
              <a:effectLst>
                <a:outerShdw blurRad="38100" dist="38100" dir="2700000" algn="tl">
                  <a:srgbClr val="000000"/>
                </a:outerShdw>
              </a:effectLst>
              <a:latin typeface="+mn-lt"/>
            </a:endParaRP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2000" b="1" dirty="0">
              <a:ln>
                <a:solidFill>
                  <a:srgbClr val="F2550E"/>
                </a:solidFill>
              </a:ln>
              <a:effectLst>
                <a:outerShdw blurRad="38100" dist="38100" dir="2700000" algn="tl">
                  <a:srgbClr val="000000"/>
                </a:outerShdw>
              </a:effectLst>
              <a:latin typeface="+mn-l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381000" y="229123"/>
            <a:ext cx="8382000" cy="1447277"/>
          </a:xfrm>
          <a:ln/>
        </p:spPr>
        <p:txBody>
          <a:bodyPr wrap="square">
            <a:spAutoFit/>
          </a:bodyPr>
          <a:lstStyle/>
          <a:p>
            <a:pPr>
              <a:lnSpc>
                <a:spcPct val="100000"/>
              </a:lnSpc>
              <a:buClr>
                <a:srgbClr val="FFFFFF"/>
              </a:buClr>
              <a:buSz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err="1" smtClean="0">
                <a:solidFill>
                  <a:srgbClr val="F2550E"/>
                </a:solidFill>
              </a:rPr>
              <a:t>Mycoremediation</a:t>
            </a:r>
            <a:r>
              <a:rPr lang="en-GB" dirty="0" smtClean="0">
                <a:solidFill>
                  <a:srgbClr val="F2550E"/>
                </a:solidFill>
              </a:rPr>
              <a:t>:</a:t>
            </a:r>
            <a:br>
              <a:rPr lang="en-GB" dirty="0" smtClean="0">
                <a:solidFill>
                  <a:srgbClr val="F2550E"/>
                </a:solidFill>
              </a:rPr>
            </a:br>
            <a:r>
              <a:rPr lang="en-GB" dirty="0" smtClean="0">
                <a:solidFill>
                  <a:srgbClr val="F2550E"/>
                </a:solidFill>
              </a:rPr>
              <a:t>Separating Fact from Fiction</a:t>
            </a:r>
            <a:endParaRPr lang="en-GB" dirty="0">
              <a:solidFill>
                <a:srgbClr val="F2550E"/>
              </a:solidFill>
            </a:endParaRPr>
          </a:p>
        </p:txBody>
      </p:sp>
      <p:sp>
        <p:nvSpPr>
          <p:cNvPr id="6" name="Rectangle 4"/>
          <p:cNvSpPr>
            <a:spLocks noChangeArrowheads="1"/>
          </p:cNvSpPr>
          <p:nvPr/>
        </p:nvSpPr>
        <p:spPr bwMode="auto">
          <a:xfrm>
            <a:off x="268287" y="1752600"/>
            <a:ext cx="8570913" cy="4191000"/>
          </a:xfrm>
          <a:prstGeom prst="rect">
            <a:avLst/>
          </a:prstGeom>
          <a:noFill/>
          <a:ln w="9525">
            <a:noFill/>
            <a:round/>
            <a:headEnd/>
            <a:tailEnd/>
          </a:ln>
          <a:effectLst/>
        </p:spPr>
        <p:txBody>
          <a:bodyPr lIns="92160" tIns="46080" rIns="92160" bIns="46080" anchor="ctr"/>
          <a:lstStyle/>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3600" b="1" dirty="0" smtClean="0">
                <a:ln>
                  <a:solidFill>
                    <a:srgbClr val="F2550E"/>
                  </a:solidFill>
                </a:ln>
                <a:effectLst>
                  <a:outerShdw blurRad="38100" dist="38100" dir="2700000" algn="tl">
                    <a:srgbClr val="000000"/>
                  </a:outerShdw>
                </a:effectLst>
                <a:latin typeface="+mn-lt"/>
              </a:rPr>
              <a:t>Turkey Tail mushrooms have been proven to break down </a:t>
            </a:r>
            <a:r>
              <a:rPr lang="en-GB" sz="3600" b="1" dirty="0" err="1" smtClean="0">
                <a:ln>
                  <a:solidFill>
                    <a:srgbClr val="F2550E"/>
                  </a:solidFill>
                </a:ln>
                <a:effectLst>
                  <a:outerShdw blurRad="38100" dist="38100" dir="2700000" algn="tl">
                    <a:srgbClr val="000000"/>
                  </a:outerShdw>
                </a:effectLst>
                <a:latin typeface="+mn-lt"/>
              </a:rPr>
              <a:t>dieldren</a:t>
            </a:r>
            <a:r>
              <a:rPr lang="en-GB" sz="3600" b="1" dirty="0" smtClean="0">
                <a:ln>
                  <a:solidFill>
                    <a:srgbClr val="F2550E"/>
                  </a:solidFill>
                </a:ln>
                <a:effectLst>
                  <a:outerShdw blurRad="38100" dist="38100" dir="2700000" algn="tl">
                    <a:srgbClr val="000000"/>
                  </a:outerShdw>
                </a:effectLst>
                <a:latin typeface="+mn-lt"/>
              </a:rPr>
              <a:t> so I can order some mushroom spawn to mix into my </a:t>
            </a:r>
            <a:r>
              <a:rPr lang="en-GB" sz="3600" b="1" dirty="0" err="1" smtClean="0">
                <a:ln>
                  <a:solidFill>
                    <a:srgbClr val="F2550E"/>
                  </a:solidFill>
                </a:ln>
                <a:effectLst>
                  <a:outerShdw blurRad="38100" dist="38100" dir="2700000" algn="tl">
                    <a:srgbClr val="000000"/>
                  </a:outerShdw>
                </a:effectLst>
                <a:latin typeface="+mn-lt"/>
              </a:rPr>
              <a:t>dieldren</a:t>
            </a:r>
            <a:r>
              <a:rPr lang="en-GB" sz="3600" b="1" dirty="0" smtClean="0">
                <a:ln>
                  <a:solidFill>
                    <a:srgbClr val="F2550E"/>
                  </a:solidFill>
                </a:ln>
                <a:effectLst>
                  <a:outerShdw blurRad="38100" dist="38100" dir="2700000" algn="tl">
                    <a:srgbClr val="000000"/>
                  </a:outerShdw>
                </a:effectLst>
                <a:latin typeface="+mn-lt"/>
              </a:rPr>
              <a:t> contaminated soils and end up with clean soil.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381000" y="304800"/>
            <a:ext cx="8382000" cy="770168"/>
          </a:xfrm>
          <a:ln/>
        </p:spPr>
        <p:txBody>
          <a:bodyPr wrap="square">
            <a:spAutoFit/>
          </a:bodyPr>
          <a:lstStyle/>
          <a:p>
            <a:pPr>
              <a:lnSpc>
                <a:spcPct val="100000"/>
              </a:lnSpc>
              <a:buClr>
                <a:srgbClr val="FFFFFF"/>
              </a:buClr>
              <a:buSzTx/>
              <a:buFont typeface="Tahoma" pitchFamily="34" charset="0"/>
              <a:buChar char=" "/>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solidFill>
                  <a:srgbClr val="F2550E"/>
                </a:solidFill>
              </a:rPr>
              <a:t>Fiction!</a:t>
            </a:r>
            <a:endParaRPr lang="en-GB" dirty="0">
              <a:solidFill>
                <a:srgbClr val="F2550E"/>
              </a:solidFill>
            </a:endParaRPr>
          </a:p>
        </p:txBody>
      </p:sp>
      <p:sp>
        <p:nvSpPr>
          <p:cNvPr id="6" name="Rectangle 4"/>
          <p:cNvSpPr>
            <a:spLocks noChangeArrowheads="1"/>
          </p:cNvSpPr>
          <p:nvPr/>
        </p:nvSpPr>
        <p:spPr bwMode="auto">
          <a:xfrm>
            <a:off x="268287" y="1600200"/>
            <a:ext cx="8570913" cy="4572000"/>
          </a:xfrm>
          <a:prstGeom prst="rect">
            <a:avLst/>
          </a:prstGeom>
          <a:noFill/>
          <a:ln w="9525">
            <a:noFill/>
            <a:round/>
            <a:headEnd/>
            <a:tailEnd/>
          </a:ln>
          <a:effectLst/>
        </p:spPr>
        <p:txBody>
          <a:bodyPr lIns="92160" tIns="46080" rIns="92160" bIns="46080" anchor="ctr"/>
          <a:lstStyle/>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b="1" dirty="0" smtClean="0">
                <a:ln>
                  <a:solidFill>
                    <a:srgbClr val="F2550E"/>
                  </a:solidFill>
                </a:ln>
                <a:effectLst>
                  <a:outerShdw blurRad="38100" dist="38100" dir="2700000" algn="tl">
                    <a:srgbClr val="000000"/>
                  </a:outerShdw>
                </a:effectLst>
                <a:latin typeface="+mn-lt"/>
              </a:rPr>
              <a:t>In fact, Turkey Tail Mushrooms (</a:t>
            </a:r>
            <a:r>
              <a:rPr lang="en-GB" b="1" dirty="0" err="1" smtClean="0">
                <a:ln>
                  <a:solidFill>
                    <a:srgbClr val="F2550E"/>
                  </a:solidFill>
                </a:ln>
                <a:effectLst>
                  <a:outerShdw blurRad="38100" dist="38100" dir="2700000" algn="tl">
                    <a:srgbClr val="000000"/>
                  </a:outerShdw>
                </a:effectLst>
                <a:latin typeface="+mn-lt"/>
              </a:rPr>
              <a:t>Trametes</a:t>
            </a:r>
            <a:r>
              <a:rPr lang="en-GB" b="1" dirty="0" smtClean="0">
                <a:ln>
                  <a:solidFill>
                    <a:srgbClr val="F2550E"/>
                  </a:solidFill>
                </a:ln>
                <a:effectLst>
                  <a:outerShdw blurRad="38100" dist="38100" dir="2700000" algn="tl">
                    <a:srgbClr val="000000"/>
                  </a:outerShdw>
                </a:effectLst>
                <a:latin typeface="+mn-lt"/>
              </a:rPr>
              <a:t> </a:t>
            </a:r>
            <a:r>
              <a:rPr lang="en-GB" b="1" dirty="0" err="1" smtClean="0">
                <a:ln>
                  <a:solidFill>
                    <a:srgbClr val="F2550E"/>
                  </a:solidFill>
                </a:ln>
                <a:effectLst>
                  <a:outerShdw blurRad="38100" dist="38100" dir="2700000" algn="tl">
                    <a:srgbClr val="000000"/>
                  </a:outerShdw>
                </a:effectLst>
                <a:latin typeface="+mn-lt"/>
              </a:rPr>
              <a:t>versicolor</a:t>
            </a:r>
            <a:r>
              <a:rPr lang="en-GB" b="1" dirty="0" smtClean="0">
                <a:ln>
                  <a:solidFill>
                    <a:srgbClr val="F2550E"/>
                  </a:solidFill>
                </a:ln>
                <a:effectLst>
                  <a:outerShdw blurRad="38100" dist="38100" dir="2700000" algn="tl">
                    <a:srgbClr val="000000"/>
                  </a:outerShdw>
                </a:effectLst>
                <a:latin typeface="+mn-lt"/>
              </a:rPr>
              <a:t>) have demonstrated the ability to degrade </a:t>
            </a:r>
            <a:r>
              <a:rPr lang="en-GB" b="1" dirty="0" err="1" smtClean="0">
                <a:ln>
                  <a:solidFill>
                    <a:srgbClr val="F2550E"/>
                  </a:solidFill>
                </a:ln>
                <a:effectLst>
                  <a:outerShdw blurRad="38100" dist="38100" dir="2700000" algn="tl">
                    <a:srgbClr val="000000"/>
                  </a:outerShdw>
                </a:effectLst>
                <a:latin typeface="+mn-lt"/>
              </a:rPr>
              <a:t>dieldrin</a:t>
            </a:r>
            <a:r>
              <a:rPr lang="en-GB" b="1" dirty="0" smtClean="0">
                <a:ln>
                  <a:solidFill>
                    <a:srgbClr val="F2550E"/>
                  </a:solidFill>
                </a:ln>
                <a:effectLst>
                  <a:outerShdw blurRad="38100" dist="38100" dir="2700000" algn="tl">
                    <a:srgbClr val="000000"/>
                  </a:outerShdw>
                </a:effectLst>
                <a:latin typeface="+mn-lt"/>
              </a:rPr>
              <a:t> in the lab (Morgan et al. 1991 as cited in </a:t>
            </a:r>
            <a:r>
              <a:rPr lang="en-GB" b="1" dirty="0" err="1" smtClean="0">
                <a:ln>
                  <a:solidFill>
                    <a:srgbClr val="F2550E"/>
                  </a:solidFill>
                </a:ln>
                <a:effectLst>
                  <a:outerShdw blurRad="38100" dist="38100" dir="2700000" algn="tl">
                    <a:srgbClr val="000000"/>
                  </a:outerShdw>
                </a:effectLst>
                <a:latin typeface="+mn-lt"/>
              </a:rPr>
              <a:t>Gadd</a:t>
            </a:r>
            <a:r>
              <a:rPr lang="en-GB" b="1" dirty="0" smtClean="0">
                <a:ln>
                  <a:solidFill>
                    <a:srgbClr val="F2550E"/>
                  </a:solidFill>
                </a:ln>
                <a:effectLst>
                  <a:outerShdw blurRad="38100" dist="38100" dir="2700000" algn="tl">
                    <a:srgbClr val="000000"/>
                  </a:outerShdw>
                </a:effectLst>
                <a:latin typeface="+mn-lt"/>
              </a:rPr>
              <a:t> 2001)</a:t>
            </a: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b="1" dirty="0" smtClean="0">
              <a:ln>
                <a:solidFill>
                  <a:srgbClr val="F2550E"/>
                </a:solidFill>
              </a:ln>
              <a:effectLst>
                <a:outerShdw blurRad="38100" dist="38100" dir="2700000" algn="tl">
                  <a:srgbClr val="000000"/>
                </a:outerShdw>
              </a:effectLst>
              <a:latin typeface="+mn-lt"/>
            </a:endParaRP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b="1" dirty="0" smtClean="0">
                <a:ln>
                  <a:solidFill>
                    <a:srgbClr val="F2550E"/>
                  </a:solidFill>
                </a:ln>
                <a:effectLst>
                  <a:outerShdw blurRad="38100" dist="38100" dir="2700000" algn="tl">
                    <a:srgbClr val="000000"/>
                  </a:outerShdw>
                </a:effectLst>
                <a:latin typeface="+mn-lt"/>
              </a:rPr>
              <a:t>HOWEVER, successful degradation of a compound in the lab does not directly correlate to success under field conditions!</a:t>
            </a:r>
          </a:p>
          <a:p>
            <a:pPr>
              <a:lnSpc>
                <a:spcPct val="100000"/>
              </a:lnSpc>
              <a:spcBef>
                <a:spcPts val="700"/>
              </a:spcBef>
              <a:buSzTx/>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2000" b="1" dirty="0">
              <a:ln>
                <a:solidFill>
                  <a:srgbClr val="F2550E"/>
                </a:solidFill>
              </a:ln>
              <a:effectLst>
                <a:outerShdw blurRad="38100" dist="38100" dir="2700000" algn="tl">
                  <a:srgbClr val="000000"/>
                </a:outerShdw>
              </a:effectLst>
              <a:latin typeface="+mn-l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86000"/>
          </a:lnSpc>
          <a:spcBef>
            <a:spcPct val="0"/>
          </a:spcBef>
          <a:spcAft>
            <a:spcPct val="0"/>
          </a:spcAft>
          <a:buClr>
            <a:srgbClr val="FFFFFF"/>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86000"/>
          </a:lnSpc>
          <a:spcBef>
            <a:spcPct val="0"/>
          </a:spcBef>
          <a:spcAft>
            <a:spcPct val="0"/>
          </a:spcAft>
          <a:buClr>
            <a:srgbClr val="FFFFFF"/>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1193</TotalTime>
  <Words>2291</Words>
  <Application>Microsoft Office PowerPoint</Application>
  <PresentationFormat>On-screen Show (4:3)</PresentationFormat>
  <Paragraphs>352</Paragraphs>
  <Slides>41</Slides>
  <Notes>41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Default Design</vt:lpstr>
      <vt:lpstr>Mycofacilitation: Increasing Ecosystem Health With Fungi</vt:lpstr>
      <vt:lpstr>Slide 2</vt:lpstr>
      <vt:lpstr>Slide 3</vt:lpstr>
      <vt:lpstr>Mycoremediation:       Separating Fact from Fiction</vt:lpstr>
      <vt:lpstr>Fact, sort of...</vt:lpstr>
      <vt:lpstr>Mycoremediation:       Separating Fact from Fiction</vt:lpstr>
      <vt:lpstr>Fiction!</vt:lpstr>
      <vt:lpstr>Mycoremediation: Separating Fact from Fiction</vt:lpstr>
      <vt:lpstr>Fiction!</vt:lpstr>
      <vt:lpstr>Mycoremediation: Separating Fact from Fiction</vt:lpstr>
      <vt:lpstr>Fiction!</vt:lpstr>
      <vt:lpstr>Potential for Mycoremediation</vt:lpstr>
      <vt:lpstr>Mycoremediation Strategies</vt:lpstr>
      <vt:lpstr>Petroleum Hydrocarbon Remediation</vt:lpstr>
      <vt:lpstr>Petroleum Hydrocarbon Mycoremediation</vt:lpstr>
      <vt:lpstr>Peak Oil,  Global Climate Change &amp; Oil Spills</vt:lpstr>
      <vt:lpstr>Oil Spill Remediation Steps</vt:lpstr>
      <vt:lpstr>                                                                                                                    TM Demarest Process  Integrated Oil Spill Remediation and Energy Recovery System </vt:lpstr>
      <vt:lpstr>                                                                                                                    TM Demarest Process  Integrated Oil Spill Remediation and Energy Recovery System </vt:lpstr>
      <vt:lpstr>                                                           TM Demarest Process (continued) Integrated Oil Spill Remediation and Energy Recovery System </vt:lpstr>
      <vt:lpstr>Chlorinated Compound Mycoremediation </vt:lpstr>
      <vt:lpstr>Industrial Wastewater Mycoremediation </vt:lpstr>
      <vt:lpstr>Polychlorinated Biphenyls Mycoremediation</vt:lpstr>
      <vt:lpstr>Xenobiotic  Degrading  Filamentous  Fungi (copied from  Bennett et. al. 2002)</vt:lpstr>
      <vt:lpstr>Polycyclic Aromatic Hydrocarbons Mycoremediation</vt:lpstr>
      <vt:lpstr>Heavy Metals and Radionuclitides</vt:lpstr>
      <vt:lpstr>Fungi Breaking Down Used Tires, Concrete, &amp; Plastic!</vt:lpstr>
      <vt:lpstr>Contaminated Water</vt:lpstr>
      <vt:lpstr>Some Common Methods</vt:lpstr>
      <vt:lpstr>AMRET</vt:lpstr>
      <vt:lpstr>Contaminated Soils</vt:lpstr>
      <vt:lpstr>Soil Mycoremediation Methods</vt:lpstr>
      <vt:lpstr>Mycorrhizomal Remediation</vt:lpstr>
      <vt:lpstr>7 Associations Classified Arbuscular, Ectomycorrhiza, Ectendomycorrhiza, Ericoid, Arbutoid, Orchid, Monotrophic</vt:lpstr>
      <vt:lpstr>Mycorrhizomal Remediation Potential</vt:lpstr>
      <vt:lpstr>General Rule of Thumb (like all rules of thumb there are always exceptions!)</vt:lpstr>
      <vt:lpstr>Slide 37</vt:lpstr>
      <vt:lpstr>Ramial Woodchips</vt:lpstr>
      <vt:lpstr>King Stropharia</vt:lpstr>
      <vt:lpstr>Soil Testing Services</vt:lpstr>
      <vt:lpstr>Mycofacilitation 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Mycoremediation of  Contaminated Water and Soils</dc:title>
  <cp:lastModifiedBy> </cp:lastModifiedBy>
  <cp:revision>118</cp:revision>
  <dcterms:modified xsi:type="dcterms:W3CDTF">2011-01-24T19:22:06Z</dcterms:modified>
</cp:coreProperties>
</file>